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81" r:id="rId3"/>
    <p:sldId id="257" r:id="rId4"/>
    <p:sldId id="258" r:id="rId5"/>
    <p:sldId id="259" r:id="rId6"/>
    <p:sldId id="260" r:id="rId7"/>
    <p:sldId id="261" r:id="rId8"/>
    <p:sldId id="263" r:id="rId9"/>
    <p:sldId id="262" r:id="rId10"/>
    <p:sldId id="264" r:id="rId11"/>
    <p:sldId id="266" r:id="rId12"/>
    <p:sldId id="268" r:id="rId13"/>
    <p:sldId id="269" r:id="rId14"/>
    <p:sldId id="270" r:id="rId15"/>
    <p:sldId id="271" r:id="rId16"/>
    <p:sldId id="272" r:id="rId17"/>
    <p:sldId id="273" r:id="rId18"/>
    <p:sldId id="274" r:id="rId19"/>
    <p:sldId id="275" r:id="rId20"/>
    <p:sldId id="279" r:id="rId21"/>
    <p:sldId id="280" r:id="rId22"/>
    <p:sldId id="276"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40" autoAdjust="0"/>
    <p:restoredTop sz="86655" autoAdjust="0"/>
  </p:normalViewPr>
  <p:slideViewPr>
    <p:cSldViewPr snapToGrid="0">
      <p:cViewPr>
        <p:scale>
          <a:sx n="60" d="100"/>
          <a:sy n="60" d="100"/>
        </p:scale>
        <p:origin x="-1020"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6C7FF3-E8EA-4024-8B5D-AA007CC88B48}" type="datetimeFigureOut">
              <a:rPr lang="en-US" smtClean="0"/>
              <a:t>10/29/2017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4EE29D3-078B-4F0D-B1F2-25CFDB2FE8AE}" type="slidenum">
              <a:rPr lang="en-US" smtClean="0"/>
              <a:t>‹#›</a:t>
            </a:fld>
            <a:endParaRPr lang="en-US"/>
          </a:p>
        </p:txBody>
      </p:sp>
    </p:spTree>
    <p:extLst>
      <p:ext uri="{BB962C8B-B14F-4D97-AF65-F5344CB8AC3E}">
        <p14:creationId xmlns:p14="http://schemas.microsoft.com/office/powerpoint/2010/main" val="18145528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7808DF-5E66-4357-9875-6FFD1395D04A}" type="datetimeFigureOut">
              <a:rPr lang="en-US" smtClean="0"/>
              <a:t>10/29/2017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6B1A6E-105B-470F-9C55-DC312E382485}" type="slidenum">
              <a:rPr lang="en-US" smtClean="0"/>
              <a:t>‹#›</a:t>
            </a:fld>
            <a:endParaRPr lang="en-US"/>
          </a:p>
        </p:txBody>
      </p:sp>
    </p:spTree>
    <p:extLst>
      <p:ext uri="{BB962C8B-B14F-4D97-AF65-F5344CB8AC3E}">
        <p14:creationId xmlns:p14="http://schemas.microsoft.com/office/powerpoint/2010/main" val="13285240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6B1A6E-105B-470F-9C55-DC312E382485}" type="slidenum">
              <a:rPr lang="en-US" smtClean="0"/>
              <a:t>1</a:t>
            </a:fld>
            <a:endParaRPr lang="en-US"/>
          </a:p>
        </p:txBody>
      </p:sp>
    </p:spTree>
    <p:extLst>
      <p:ext uri="{BB962C8B-B14F-4D97-AF65-F5344CB8AC3E}">
        <p14:creationId xmlns:p14="http://schemas.microsoft.com/office/powerpoint/2010/main" val="314831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6B1A6E-105B-470F-9C55-DC312E382485}" type="slidenum">
              <a:rPr lang="en-US" smtClean="0"/>
              <a:t>3</a:t>
            </a:fld>
            <a:endParaRPr lang="en-US"/>
          </a:p>
        </p:txBody>
      </p:sp>
    </p:spTree>
    <p:extLst>
      <p:ext uri="{BB962C8B-B14F-4D97-AF65-F5344CB8AC3E}">
        <p14:creationId xmlns:p14="http://schemas.microsoft.com/office/powerpoint/2010/main" val="1031769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6B1A6E-105B-470F-9C55-DC312E382485}" type="slidenum">
              <a:rPr lang="en-US" smtClean="0"/>
              <a:t>12</a:t>
            </a:fld>
            <a:endParaRPr lang="en-US"/>
          </a:p>
        </p:txBody>
      </p:sp>
    </p:spTree>
    <p:extLst>
      <p:ext uri="{BB962C8B-B14F-4D97-AF65-F5344CB8AC3E}">
        <p14:creationId xmlns:p14="http://schemas.microsoft.com/office/powerpoint/2010/main" val="26229990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1191" y="1020431"/>
            <a:ext cx="10993549" cy="1475013"/>
          </a:xfrm>
          <a:effectLst/>
        </p:spPr>
        <p:txBody>
          <a:bodyPr anchor="b">
            <a:normAutofit/>
          </a:bodyPr>
          <a:lstStyle>
            <a:lvl1pPr>
              <a:defRPr sz="40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700536"/>
          </a:xfrm>
        </p:spPr>
        <p:txBody>
          <a:bodyPr anchor="t">
            <a:normAutofit/>
          </a:bodyPr>
          <a:lstStyle>
            <a:lvl1pPr marL="0" indent="0" algn="l">
              <a:buNone/>
              <a:defRPr sz="2400" cap="all">
                <a:solidFill>
                  <a:schemeClr val="accent2"/>
                </a:solidFill>
                <a:latin typeface="Helvetica 55 Roman" panose="020B0500000000000000"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5" name="Picture 14"/>
          <p:cNvPicPr>
            <a:picLocks noChangeAspect="1"/>
          </p:cNvPicPr>
          <p:nvPr userDrawn="1"/>
        </p:nvPicPr>
        <p:blipFill rotWithShape="1">
          <a:blip r:embed="rId2">
            <a:extLst>
              <a:ext uri="{28A0092B-C50C-407E-A947-70E740481C1C}">
                <a14:useLocalDpi xmlns:a14="http://schemas.microsoft.com/office/drawing/2010/main" val="0"/>
              </a:ext>
            </a:extLst>
          </a:blip>
          <a:srcRect l="3118" r="1136"/>
          <a:stretch/>
        </p:blipFill>
        <p:spPr>
          <a:xfrm>
            <a:off x="581025" y="3622279"/>
            <a:ext cx="10993715" cy="3032689"/>
          </a:xfrm>
          <a:prstGeom prst="rect">
            <a:avLst/>
          </a:prstGeom>
        </p:spPr>
      </p:pic>
    </p:spTree>
    <p:extLst>
      <p:ext uri="{BB962C8B-B14F-4D97-AF65-F5344CB8AC3E}">
        <p14:creationId xmlns:p14="http://schemas.microsoft.com/office/powerpoint/2010/main" val="29270687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FB33EB8A-CBE6-4388-AD79-CE6F94EE9ED7}" type="slidenum">
              <a:rPr lang="en-US" smtClean="0"/>
              <a:t>‹#›</a:t>
            </a:fld>
            <a:endParaRPr lang="en-US"/>
          </a:p>
        </p:txBody>
      </p:sp>
    </p:spTree>
    <p:extLst>
      <p:ext uri="{BB962C8B-B14F-4D97-AF65-F5344CB8AC3E}">
        <p14:creationId xmlns:p14="http://schemas.microsoft.com/office/powerpoint/2010/main" val="2931717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70890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40941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Date Placeholder 16"/>
          <p:cNvSpPr>
            <a:spLocks noGrp="1"/>
          </p:cNvSpPr>
          <p:nvPr>
            <p:ph type="dt" sz="half" idx="10"/>
          </p:nvPr>
        </p:nvSpPr>
        <p:spPr/>
        <p:txBody>
          <a:bodyPr/>
          <a:lstStyle/>
          <a:p>
            <a:endParaRPr lang="en-US" dirty="0"/>
          </a:p>
        </p:txBody>
      </p:sp>
      <p:sp>
        <p:nvSpPr>
          <p:cNvPr id="18" name="Footer Placeholder 17"/>
          <p:cNvSpPr>
            <a:spLocks noGrp="1"/>
          </p:cNvSpPr>
          <p:nvPr>
            <p:ph type="ftr" sz="quarter" idx="11"/>
          </p:nvPr>
        </p:nvSpPr>
        <p:spPr/>
        <p:txBody>
          <a:bodyPr/>
          <a:lstStyle/>
          <a:p>
            <a:endParaRPr lang="en-US" dirty="0"/>
          </a:p>
        </p:txBody>
      </p:sp>
      <p:sp>
        <p:nvSpPr>
          <p:cNvPr id="19" name="Slide Number Placeholder 18"/>
          <p:cNvSpPr>
            <a:spLocks noGrp="1"/>
          </p:cNvSpPr>
          <p:nvPr>
            <p:ph type="sldNum" sz="quarter" idx="12"/>
          </p:nvPr>
        </p:nvSpPr>
        <p:spPr/>
        <p:txBody>
          <a:bodyPr/>
          <a:lstStyle/>
          <a:p>
            <a:fld id="{FB33EB8A-CBE6-4388-AD79-CE6F94EE9ED7}" type="slidenum">
              <a:rPr lang="en-US" smtClean="0"/>
              <a:t>‹#›</a:t>
            </a:fld>
            <a:endParaRPr lang="en-US"/>
          </a:p>
        </p:txBody>
      </p:sp>
    </p:spTree>
    <p:extLst>
      <p:ext uri="{BB962C8B-B14F-4D97-AF65-F5344CB8AC3E}">
        <p14:creationId xmlns:p14="http://schemas.microsoft.com/office/powerpoint/2010/main" val="17576775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1"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160940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98696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98696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0"/>
          </p:nvPr>
        </p:nvSpPr>
        <p:spPr/>
        <p:txBody>
          <a:bodyPr/>
          <a:lstStyle/>
          <a:p>
            <a:endParaRPr lang="en-US" dirty="0"/>
          </a:p>
        </p:txBody>
      </p:sp>
      <p:sp>
        <p:nvSpPr>
          <p:cNvPr id="13" name="Footer Placeholder 12"/>
          <p:cNvSpPr>
            <a:spLocks noGrp="1"/>
          </p:cNvSpPr>
          <p:nvPr>
            <p:ph type="ftr" sz="quarter" idx="11"/>
          </p:nvPr>
        </p:nvSpPr>
        <p:spPr/>
        <p:txBody>
          <a:bodyPr/>
          <a:lstStyle/>
          <a:p>
            <a:endParaRPr lang="en-US" dirty="0"/>
          </a:p>
        </p:txBody>
      </p:sp>
      <p:sp>
        <p:nvSpPr>
          <p:cNvPr id="14" name="Slide Number Placeholder 13"/>
          <p:cNvSpPr>
            <a:spLocks noGrp="1"/>
          </p:cNvSpPr>
          <p:nvPr>
            <p:ph type="sldNum" sz="quarter" idx="12"/>
          </p:nvPr>
        </p:nvSpPr>
        <p:spPr/>
        <p:txBody>
          <a:bodyPr/>
          <a:lstStyle/>
          <a:p>
            <a:fld id="{FB33EB8A-CBE6-4388-AD79-CE6F94EE9ED7}" type="slidenum">
              <a:rPr lang="en-US" smtClean="0"/>
              <a:t>‹#›</a:t>
            </a:fld>
            <a:endParaRPr lang="en-US"/>
          </a:p>
        </p:txBody>
      </p:sp>
    </p:spTree>
    <p:extLst>
      <p:ext uri="{BB962C8B-B14F-4D97-AF65-F5344CB8AC3E}">
        <p14:creationId xmlns:p14="http://schemas.microsoft.com/office/powerpoint/2010/main" val="364041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81193" y="2250892"/>
            <a:ext cx="5393102"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3288916"/>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709" y="2250892"/>
            <a:ext cx="5393099"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3288916"/>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FB33EB8A-CBE6-4388-AD79-CE6F94EE9ED7}" type="slidenum">
              <a:rPr lang="en-US" smtClean="0"/>
              <a:t>‹#›</a:t>
            </a:fld>
            <a:endParaRPr lang="en-US"/>
          </a:p>
        </p:txBody>
      </p:sp>
    </p:spTree>
    <p:extLst>
      <p:ext uri="{BB962C8B-B14F-4D97-AF65-F5344CB8AC3E}">
        <p14:creationId xmlns:p14="http://schemas.microsoft.com/office/powerpoint/2010/main" val="878474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FB33EB8A-CBE6-4388-AD79-CE6F94EE9ED7}" type="slidenum">
              <a:rPr lang="en-US" smtClean="0"/>
              <a:t>‹#›</a:t>
            </a:fld>
            <a:endParaRPr lang="en-US"/>
          </a:p>
        </p:txBody>
      </p:sp>
    </p:spTree>
    <p:extLst>
      <p:ext uri="{BB962C8B-B14F-4D97-AF65-F5344CB8AC3E}">
        <p14:creationId xmlns:p14="http://schemas.microsoft.com/office/powerpoint/2010/main" val="297058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FB33EB8A-CBE6-4388-AD79-CE6F94EE9ED7}" type="slidenum">
              <a:rPr lang="en-US" smtClean="0"/>
              <a:t>‹#›</a:t>
            </a:fld>
            <a:endParaRPr lang="en-US"/>
          </a:p>
        </p:txBody>
      </p:sp>
    </p:spTree>
    <p:extLst>
      <p:ext uri="{BB962C8B-B14F-4D97-AF65-F5344CB8AC3E}">
        <p14:creationId xmlns:p14="http://schemas.microsoft.com/office/powerpoint/2010/main" val="4006350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43939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Date Placeholder 10"/>
          <p:cNvSpPr>
            <a:spLocks noGrp="1"/>
          </p:cNvSpPr>
          <p:nvPr>
            <p:ph type="dt" sz="half" idx="10"/>
          </p:nvPr>
        </p:nvSpPr>
        <p:spPr/>
        <p:txBody>
          <a:bodyPr/>
          <a:lstStyle/>
          <a:p>
            <a:endParaRPr lang="en-US" dirty="0"/>
          </a:p>
        </p:txBody>
      </p:sp>
      <p:sp>
        <p:nvSpPr>
          <p:cNvPr id="12" name="Footer Placeholder 11"/>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FB33EB8A-CBE6-4388-AD79-CE6F94EE9ED7}" type="slidenum">
              <a:rPr lang="en-US" smtClean="0"/>
              <a:t>‹#›</a:t>
            </a:fld>
            <a:endParaRPr lang="en-US"/>
          </a:p>
        </p:txBody>
      </p:sp>
    </p:spTree>
    <p:extLst>
      <p:ext uri="{BB962C8B-B14F-4D97-AF65-F5344CB8AC3E}">
        <p14:creationId xmlns:p14="http://schemas.microsoft.com/office/powerpoint/2010/main" val="1233774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6366685"/>
            <a:ext cx="2844799" cy="365125"/>
          </a:xfrm>
          <a:prstGeom prst="rect">
            <a:avLst/>
          </a:prstGeom>
        </p:spPr>
        <p:txBody>
          <a:bodyPr vert="horz" lIns="91440" tIns="45720" rIns="91440" bIns="45720" rtlCol="0" anchor="ctr"/>
          <a:lstStyle>
            <a:lvl1pPr algn="r">
              <a:defRPr sz="900">
                <a:solidFill>
                  <a:schemeClr val="accent2"/>
                </a:solidFill>
              </a:defRPr>
            </a:lvl1pPr>
          </a:lstStyle>
          <a:p>
            <a:endParaRPr lang="en-US" dirty="0"/>
          </a:p>
        </p:txBody>
      </p:sp>
      <p:sp>
        <p:nvSpPr>
          <p:cNvPr id="5" name="Footer Placeholder 4"/>
          <p:cNvSpPr>
            <a:spLocks noGrp="1"/>
          </p:cNvSpPr>
          <p:nvPr>
            <p:ph type="ftr" sz="quarter" idx="3"/>
          </p:nvPr>
        </p:nvSpPr>
        <p:spPr>
          <a:xfrm>
            <a:off x="581192" y="6362359"/>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6366685"/>
            <a:ext cx="1052510" cy="365125"/>
          </a:xfrm>
          <a:prstGeom prst="rect">
            <a:avLst/>
          </a:prstGeom>
        </p:spPr>
        <p:txBody>
          <a:bodyPr vert="horz" lIns="91440" tIns="45720" rIns="91440" bIns="45720" rtlCol="0" anchor="ctr"/>
          <a:lstStyle>
            <a:lvl1pPr algn="r">
              <a:defRPr sz="900">
                <a:solidFill>
                  <a:schemeClr val="accent2"/>
                </a:solidFill>
              </a:defRPr>
            </a:lvl1pPr>
          </a:lstStyle>
          <a:p>
            <a:fld id="{FB33EB8A-CBE6-4388-AD79-CE6F94EE9ED7}"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910531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spcBef>
          <a:spcPct val="0"/>
        </a:spcBef>
        <a:buNone/>
        <a:defRPr sz="3600" b="1"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150000"/>
        <a:buFont typeface="Arial" panose="020B0604020202020204" pitchFamily="34" charset="0"/>
        <a:buChar char="•"/>
        <a:defRPr sz="24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125000"/>
        <a:buFont typeface="Arial" panose="020B0604020202020204" pitchFamily="34" charset="0"/>
        <a:buChar char="•"/>
        <a:defRPr sz="22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100000"/>
        <a:buFont typeface="Arial" panose="020B0604020202020204" pitchFamily="34" charset="0"/>
        <a:buChar char="•"/>
        <a:defRPr sz="20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5000"/>
        <a:buFont typeface="Arial" panose="020B0604020202020204" pitchFamily="34" charset="0"/>
        <a:buChar char="•"/>
        <a:defRPr sz="18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0000"/>
        <a:buFont typeface="Arial" panose="020B0604020202020204" pitchFamily="34" charset="0"/>
        <a:buChar char="•"/>
        <a:defRPr sz="16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imah_1999@yahoo.com" TargetMode="External"/><Relationship Id="rId2" Type="http://schemas.openxmlformats.org/officeDocument/2006/relationships/hyperlink" Target="mailto:Dima.suleiman@ju.edu.jo"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cap="none" dirty="0">
                <a:latin typeface="Times New Roman" pitchFamily="18" charset="0"/>
                <a:cs typeface="Times New Roman" pitchFamily="18" charset="0"/>
              </a:rPr>
              <a:t>The Use of Hidden Markov Model in Natural </a:t>
            </a:r>
            <a:r>
              <a:rPr lang="en-US" cap="none" dirty="0" smtClean="0">
                <a:latin typeface="Times New Roman" pitchFamily="18" charset="0"/>
                <a:cs typeface="Times New Roman" pitchFamily="18" charset="0"/>
              </a:rPr>
              <a:t>Arabic </a:t>
            </a:r>
            <a:r>
              <a:rPr lang="en-US" cap="none" dirty="0">
                <a:latin typeface="Times New Roman" pitchFamily="18" charset="0"/>
                <a:cs typeface="Times New Roman" pitchFamily="18" charset="0"/>
              </a:rPr>
              <a:t>Language Processing: </a:t>
            </a:r>
            <a:r>
              <a:rPr lang="en-US" cap="none" dirty="0" smtClean="0">
                <a:latin typeface="Times New Roman" pitchFamily="18" charset="0"/>
                <a:cs typeface="Times New Roman" pitchFamily="18" charset="0"/>
              </a:rPr>
              <a:t>A Survey</a:t>
            </a:r>
            <a:r>
              <a:rPr lang="en-US" dirty="0"/>
              <a:t/>
            </a:r>
            <a:br>
              <a:rPr lang="en-US" dirty="0"/>
            </a:br>
            <a:endParaRPr lang="en-US" dirty="0"/>
          </a:p>
        </p:txBody>
      </p:sp>
      <p:sp>
        <p:nvSpPr>
          <p:cNvPr id="3" name="Subtitle 2"/>
          <p:cNvSpPr>
            <a:spLocks noGrp="1"/>
          </p:cNvSpPr>
          <p:nvPr>
            <p:ph type="subTitle" idx="1"/>
          </p:nvPr>
        </p:nvSpPr>
        <p:spPr>
          <a:xfrm>
            <a:off x="596959" y="5774672"/>
            <a:ext cx="10993546" cy="700536"/>
          </a:xfrm>
        </p:spPr>
        <p:txBody>
          <a:bodyPr>
            <a:noAutofit/>
          </a:bodyPr>
          <a:lstStyle/>
          <a:p>
            <a:pPr>
              <a:spcBef>
                <a:spcPts val="0"/>
              </a:spcBef>
              <a:spcAft>
                <a:spcPts val="0"/>
              </a:spcAft>
            </a:pPr>
            <a:r>
              <a:rPr lang="en-US" sz="2000" cap="none" dirty="0">
                <a:solidFill>
                  <a:schemeClr val="bg1"/>
                </a:solidFill>
                <a:latin typeface="Times New Roman" pitchFamily="18" charset="0"/>
                <a:cs typeface="Times New Roman" pitchFamily="18" charset="0"/>
              </a:rPr>
              <a:t>The 8th International Conference on Emerging Ubiquitous Systems </a:t>
            </a:r>
            <a:endParaRPr lang="en-US" sz="2000" cap="none" dirty="0" smtClean="0">
              <a:solidFill>
                <a:schemeClr val="bg1"/>
              </a:solidFill>
              <a:latin typeface="Times New Roman" pitchFamily="18" charset="0"/>
              <a:cs typeface="Times New Roman" pitchFamily="18" charset="0"/>
            </a:endParaRPr>
          </a:p>
          <a:p>
            <a:pPr>
              <a:spcBef>
                <a:spcPts val="0"/>
              </a:spcBef>
              <a:spcAft>
                <a:spcPts val="0"/>
              </a:spcAft>
            </a:pPr>
            <a:r>
              <a:rPr lang="en-US" sz="2000" cap="none" dirty="0" smtClean="0">
                <a:solidFill>
                  <a:schemeClr val="bg1"/>
                </a:solidFill>
                <a:latin typeface="Times New Roman" pitchFamily="18" charset="0"/>
                <a:cs typeface="Times New Roman" pitchFamily="18" charset="0"/>
              </a:rPr>
              <a:t>and </a:t>
            </a:r>
            <a:r>
              <a:rPr lang="en-US" sz="2000" cap="none" dirty="0">
                <a:solidFill>
                  <a:schemeClr val="bg1"/>
                </a:solidFill>
                <a:latin typeface="Times New Roman" pitchFamily="18" charset="0"/>
                <a:cs typeface="Times New Roman" pitchFamily="18" charset="0"/>
              </a:rPr>
              <a:t>Pervasive Networks </a:t>
            </a:r>
            <a:r>
              <a:rPr lang="en-US" sz="2000" cap="none" dirty="0" smtClean="0">
                <a:solidFill>
                  <a:schemeClr val="bg1"/>
                </a:solidFill>
                <a:latin typeface="Times New Roman" pitchFamily="18" charset="0"/>
                <a:cs typeface="Times New Roman" pitchFamily="18" charset="0"/>
              </a:rPr>
              <a:t>(</a:t>
            </a:r>
            <a:r>
              <a:rPr lang="en-US" sz="2000" cap="none" dirty="0">
                <a:solidFill>
                  <a:schemeClr val="bg1"/>
                </a:solidFill>
                <a:latin typeface="Times New Roman" pitchFamily="18" charset="0"/>
                <a:cs typeface="Times New Roman" pitchFamily="18" charset="0"/>
              </a:rPr>
              <a:t>EUSPN 2017)</a:t>
            </a:r>
          </a:p>
          <a:p>
            <a:pPr>
              <a:spcBef>
                <a:spcPts val="0"/>
              </a:spcBef>
              <a:spcAft>
                <a:spcPts val="0"/>
              </a:spcAft>
            </a:pPr>
            <a:endParaRPr lang="en-US" sz="2000" dirty="0"/>
          </a:p>
        </p:txBody>
      </p:sp>
      <p:sp>
        <p:nvSpPr>
          <p:cNvPr id="4" name="Rectangle 3"/>
          <p:cNvSpPr/>
          <p:nvPr/>
        </p:nvSpPr>
        <p:spPr>
          <a:xfrm>
            <a:off x="713014" y="2499992"/>
            <a:ext cx="8621014" cy="461665"/>
          </a:xfrm>
          <a:prstGeom prst="rect">
            <a:avLst/>
          </a:prstGeom>
        </p:spPr>
        <p:txBody>
          <a:bodyPr wrap="none">
            <a:spAutoFit/>
          </a:bodyPr>
          <a:lstStyle/>
          <a:p>
            <a:pPr>
              <a:spcBef>
                <a:spcPts val="600"/>
              </a:spcBef>
              <a:spcAft>
                <a:spcPts val="600"/>
              </a:spcAft>
            </a:pPr>
            <a:r>
              <a:rPr lang="en-GB" sz="2400" cap="all" dirty="0">
                <a:solidFill>
                  <a:schemeClr val="accent2"/>
                </a:solidFill>
                <a:latin typeface="Helvetica 55 Roman" panose="020B0500000000000000" pitchFamily="34" charset="0"/>
              </a:rPr>
              <a:t>Dima </a:t>
            </a:r>
            <a:r>
              <a:rPr lang="en-GB" sz="2400" cap="all" dirty="0" smtClean="0">
                <a:solidFill>
                  <a:schemeClr val="accent2"/>
                </a:solidFill>
                <a:latin typeface="Helvetica 55 Roman" panose="020B0500000000000000" pitchFamily="34" charset="0"/>
              </a:rPr>
              <a:t>Suleiman,  Arafat </a:t>
            </a:r>
            <a:r>
              <a:rPr lang="en-GB" sz="2400" cap="all" dirty="0">
                <a:solidFill>
                  <a:schemeClr val="accent2"/>
                </a:solidFill>
                <a:latin typeface="Helvetica 55 Roman" panose="020B0500000000000000" pitchFamily="34" charset="0"/>
              </a:rPr>
              <a:t>Awajan </a:t>
            </a:r>
            <a:r>
              <a:rPr lang="en-GB" sz="2400" cap="all" dirty="0" smtClean="0">
                <a:solidFill>
                  <a:schemeClr val="accent2"/>
                </a:solidFill>
                <a:latin typeface="Helvetica 55 Roman" panose="020B0500000000000000" pitchFamily="34" charset="0"/>
              </a:rPr>
              <a:t> and </a:t>
            </a:r>
            <a:r>
              <a:rPr lang="en-GB" sz="2400" cap="all" dirty="0" err="1" smtClean="0">
                <a:solidFill>
                  <a:schemeClr val="accent2"/>
                </a:solidFill>
                <a:latin typeface="Helvetica 55 Roman" panose="020B0500000000000000" pitchFamily="34" charset="0"/>
              </a:rPr>
              <a:t>Wael</a:t>
            </a:r>
            <a:r>
              <a:rPr lang="en-GB" sz="2400" cap="all" dirty="0" smtClean="0">
                <a:solidFill>
                  <a:schemeClr val="accent2"/>
                </a:solidFill>
                <a:latin typeface="Helvetica 55 Roman" panose="020B0500000000000000" pitchFamily="34" charset="0"/>
              </a:rPr>
              <a:t> </a:t>
            </a:r>
            <a:r>
              <a:rPr lang="en-GB" sz="2400" cap="all" dirty="0">
                <a:solidFill>
                  <a:schemeClr val="accent2"/>
                </a:solidFill>
                <a:latin typeface="Helvetica 55 Roman" panose="020B0500000000000000" pitchFamily="34" charset="0"/>
              </a:rPr>
              <a:t>Al Etaiwi</a:t>
            </a:r>
            <a:endParaRPr lang="en-US" sz="2400" cap="all" dirty="0">
              <a:solidFill>
                <a:schemeClr val="accent2"/>
              </a:solidFill>
              <a:latin typeface="Helvetica 55 Roman" panose="020B0500000000000000" pitchFamily="34" charset="0"/>
            </a:endParaRPr>
          </a:p>
        </p:txBody>
      </p:sp>
    </p:spTree>
    <p:extLst>
      <p:ext uri="{BB962C8B-B14F-4D97-AF65-F5344CB8AC3E}">
        <p14:creationId xmlns:p14="http://schemas.microsoft.com/office/powerpoint/2010/main" val="1330549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itchFamily="18" charset="0"/>
                <a:cs typeface="Times New Roman" pitchFamily="18" charset="0"/>
              </a:rPr>
              <a:t>Introduction</a:t>
            </a:r>
            <a:endParaRPr lang="en-US" dirty="0"/>
          </a:p>
        </p:txBody>
      </p:sp>
      <p:sp>
        <p:nvSpPr>
          <p:cNvPr id="3" name="Content Placeholder 2"/>
          <p:cNvSpPr>
            <a:spLocks noGrp="1"/>
          </p:cNvSpPr>
          <p:nvPr>
            <p:ph idx="1"/>
          </p:nvPr>
        </p:nvSpPr>
        <p:spPr>
          <a:xfrm>
            <a:off x="581192" y="1928238"/>
            <a:ext cx="11029615" cy="4283376"/>
          </a:xfrm>
        </p:spPr>
        <p:txBody>
          <a:bodyPr>
            <a:normAutofit/>
          </a:bodyPr>
          <a:lstStyle/>
          <a:p>
            <a:pPr marL="0" indent="0" algn="just">
              <a:buNone/>
            </a:pPr>
            <a:r>
              <a:rPr lang="en-GB" sz="2600" b="1" dirty="0">
                <a:latin typeface="Times New Roman" pitchFamily="18" charset="0"/>
                <a:cs typeface="Times New Roman" pitchFamily="18" charset="0"/>
              </a:rPr>
              <a:t>ARABIC LANGUAGE </a:t>
            </a:r>
            <a:r>
              <a:rPr lang="en-GB" sz="2600" b="1" dirty="0" smtClean="0">
                <a:latin typeface="Times New Roman" pitchFamily="18" charset="0"/>
                <a:cs typeface="Times New Roman" pitchFamily="18" charset="0"/>
              </a:rPr>
              <a:t>FEATURES:</a:t>
            </a:r>
          </a:p>
          <a:p>
            <a:pPr algn="just"/>
            <a:r>
              <a:rPr lang="en-US" sz="2600" dirty="0">
                <a:latin typeface="Times New Roman" pitchFamily="18" charset="0"/>
                <a:cs typeface="Times New Roman" pitchFamily="18" charset="0"/>
              </a:rPr>
              <a:t>Arabic language is full of morphology that can be divided into </a:t>
            </a:r>
            <a:r>
              <a:rPr lang="en-US" sz="2600" b="1" dirty="0">
                <a:latin typeface="Times New Roman" pitchFamily="18" charset="0"/>
                <a:cs typeface="Times New Roman" pitchFamily="18" charset="0"/>
              </a:rPr>
              <a:t>concatenative </a:t>
            </a:r>
            <a:r>
              <a:rPr lang="en-US" sz="2600" dirty="0" smtClean="0">
                <a:latin typeface="Times New Roman" pitchFamily="18" charset="0"/>
                <a:cs typeface="Times New Roman" pitchFamily="18" charset="0"/>
              </a:rPr>
              <a:t>and </a:t>
            </a:r>
            <a:r>
              <a:rPr lang="en-US" sz="2600" b="1" dirty="0" smtClean="0">
                <a:latin typeface="Times New Roman" pitchFamily="18" charset="0"/>
                <a:cs typeface="Times New Roman" pitchFamily="18" charset="0"/>
              </a:rPr>
              <a:t>templatic.</a:t>
            </a:r>
          </a:p>
          <a:p>
            <a:pPr algn="just"/>
            <a:r>
              <a:rPr lang="en-US" sz="2600" b="1" dirty="0">
                <a:latin typeface="Times New Roman" pitchFamily="18" charset="0"/>
                <a:cs typeface="Times New Roman" pitchFamily="18" charset="0"/>
              </a:rPr>
              <a:t>C</a:t>
            </a:r>
            <a:r>
              <a:rPr lang="en-US" sz="2600" b="1" dirty="0" smtClean="0">
                <a:latin typeface="Times New Roman" pitchFamily="18" charset="0"/>
                <a:cs typeface="Times New Roman" pitchFamily="18" charset="0"/>
              </a:rPr>
              <a:t>oncatenative</a:t>
            </a:r>
            <a:r>
              <a:rPr lang="en-US" sz="2600" dirty="0" smtClean="0">
                <a:latin typeface="Times New Roman" pitchFamily="18" charset="0"/>
                <a:cs typeface="Times New Roman" pitchFamily="18" charset="0"/>
              </a:rPr>
              <a:t> morpheme consist </a:t>
            </a:r>
            <a:r>
              <a:rPr lang="en-US" sz="2600" dirty="0">
                <a:latin typeface="Times New Roman" pitchFamily="18" charset="0"/>
                <a:cs typeface="Times New Roman" pitchFamily="18" charset="0"/>
              </a:rPr>
              <a:t>of </a:t>
            </a:r>
            <a:r>
              <a:rPr lang="en-US" sz="2600" b="1" dirty="0">
                <a:latin typeface="Times New Roman" pitchFamily="18" charset="0"/>
                <a:cs typeface="Times New Roman" pitchFamily="18" charset="0"/>
              </a:rPr>
              <a:t>stem</a:t>
            </a:r>
            <a:r>
              <a:rPr lang="en-US" sz="2600" dirty="0">
                <a:latin typeface="Times New Roman" pitchFamily="18" charset="0"/>
                <a:cs typeface="Times New Roman" pitchFamily="18" charset="0"/>
              </a:rPr>
              <a:t> in addition to </a:t>
            </a:r>
            <a:r>
              <a:rPr lang="en-US" sz="2600" b="1" dirty="0">
                <a:latin typeface="Times New Roman" pitchFamily="18" charset="0"/>
                <a:cs typeface="Times New Roman" pitchFamily="18" charset="0"/>
              </a:rPr>
              <a:t>affixes</a:t>
            </a:r>
            <a:r>
              <a:rPr lang="en-US" sz="2600" dirty="0">
                <a:latin typeface="Times New Roman" pitchFamily="18" charset="0"/>
                <a:cs typeface="Times New Roman" pitchFamily="18" charset="0"/>
              </a:rPr>
              <a:t> and </a:t>
            </a:r>
            <a:r>
              <a:rPr lang="en-US" sz="2600" b="1" dirty="0" smtClean="0">
                <a:latin typeface="Times New Roman" pitchFamily="18" charset="0"/>
                <a:cs typeface="Times New Roman" pitchFamily="18" charset="0"/>
              </a:rPr>
              <a:t>clitics</a:t>
            </a:r>
            <a:r>
              <a:rPr lang="en-US" sz="2600" dirty="0" smtClean="0">
                <a:latin typeface="Times New Roman" pitchFamily="18" charset="0"/>
                <a:cs typeface="Times New Roman" pitchFamily="18" charset="0"/>
              </a:rPr>
              <a:t>.</a:t>
            </a:r>
          </a:p>
          <a:p>
            <a:pPr lvl="1" algn="just"/>
            <a:r>
              <a:rPr lang="en-US" sz="2400" dirty="0">
                <a:latin typeface="Times New Roman" pitchFamily="18" charset="0"/>
                <a:cs typeface="Times New Roman" pitchFamily="18" charset="0"/>
              </a:rPr>
              <a:t>There are three types of Affixes : </a:t>
            </a:r>
            <a:r>
              <a:rPr lang="en-US" sz="2400" b="1" dirty="0">
                <a:latin typeface="Times New Roman" pitchFamily="18" charset="0"/>
                <a:cs typeface="Times New Roman" pitchFamily="18" charset="0"/>
              </a:rPr>
              <a:t>prefix</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circumfixes</a:t>
            </a:r>
            <a:r>
              <a:rPr lang="en-US" sz="2400" dirty="0">
                <a:latin typeface="Times New Roman" pitchFamily="18" charset="0"/>
                <a:cs typeface="Times New Roman" pitchFamily="18" charset="0"/>
              </a:rPr>
              <a:t> and </a:t>
            </a:r>
            <a:r>
              <a:rPr lang="en-US" sz="2400" b="1" dirty="0">
                <a:latin typeface="Times New Roman" pitchFamily="18" charset="0"/>
                <a:cs typeface="Times New Roman" pitchFamily="18" charset="0"/>
              </a:rPr>
              <a:t>suffix</a:t>
            </a:r>
            <a:r>
              <a:rPr lang="en-US" sz="2400" dirty="0" smtClean="0">
                <a:latin typeface="Times New Roman" pitchFamily="18" charset="0"/>
                <a:cs typeface="Times New Roman" pitchFamily="18" charset="0"/>
              </a:rPr>
              <a:t>.</a:t>
            </a:r>
          </a:p>
          <a:p>
            <a:pPr lvl="3" algn="just"/>
            <a:r>
              <a:rPr lang="en-GB" sz="2200" b="1" dirty="0">
                <a:latin typeface="Times New Roman" pitchFamily="18" charset="0"/>
                <a:cs typeface="Times New Roman" pitchFamily="18" charset="0"/>
              </a:rPr>
              <a:t>prefixes</a:t>
            </a:r>
            <a:r>
              <a:rPr lang="en-GB" sz="2200" dirty="0">
                <a:latin typeface="Times New Roman" pitchFamily="18" charset="0"/>
                <a:cs typeface="Times New Roman" pitchFamily="18" charset="0"/>
              </a:rPr>
              <a:t> are zero or up to four characters that may precede the </a:t>
            </a:r>
            <a:r>
              <a:rPr lang="en-GB" sz="2200" dirty="0" smtClean="0">
                <a:latin typeface="Times New Roman" pitchFamily="18" charset="0"/>
                <a:cs typeface="Times New Roman" pitchFamily="18" charset="0"/>
              </a:rPr>
              <a:t>stem</a:t>
            </a:r>
          </a:p>
          <a:p>
            <a:pPr lvl="3" algn="just"/>
            <a:r>
              <a:rPr lang="en-GB" sz="2200" b="1" dirty="0" smtClean="0">
                <a:latin typeface="Times New Roman" pitchFamily="18" charset="0"/>
                <a:cs typeface="Times New Roman" pitchFamily="18" charset="0"/>
              </a:rPr>
              <a:t>suffixes</a:t>
            </a:r>
            <a:r>
              <a:rPr lang="en-GB" sz="2200" dirty="0" smtClean="0">
                <a:latin typeface="Times New Roman" pitchFamily="18" charset="0"/>
                <a:cs typeface="Times New Roman" pitchFamily="18" charset="0"/>
              </a:rPr>
              <a:t> </a:t>
            </a:r>
            <a:r>
              <a:rPr lang="en-GB" sz="2200" dirty="0">
                <a:latin typeface="Times New Roman" pitchFamily="18" charset="0"/>
                <a:cs typeface="Times New Roman" pitchFamily="18" charset="0"/>
              </a:rPr>
              <a:t>are zero, one, two or three characters that may follow the </a:t>
            </a:r>
            <a:r>
              <a:rPr lang="en-GB" sz="2200" dirty="0" smtClean="0">
                <a:latin typeface="Times New Roman" pitchFamily="18" charset="0"/>
                <a:cs typeface="Times New Roman" pitchFamily="18" charset="0"/>
              </a:rPr>
              <a:t>stem</a:t>
            </a:r>
          </a:p>
          <a:p>
            <a:pPr lvl="3" algn="just"/>
            <a:r>
              <a:rPr lang="en-GB" sz="2200" b="1" dirty="0" smtClean="0">
                <a:latin typeface="Times New Roman" pitchFamily="18" charset="0"/>
                <a:cs typeface="Times New Roman" pitchFamily="18" charset="0"/>
              </a:rPr>
              <a:t>circumfixes</a:t>
            </a:r>
            <a:r>
              <a:rPr lang="en-GB" sz="2200" dirty="0" smtClean="0">
                <a:latin typeface="Times New Roman" pitchFamily="18" charset="0"/>
                <a:cs typeface="Times New Roman" pitchFamily="18" charset="0"/>
              </a:rPr>
              <a:t> </a:t>
            </a:r>
            <a:r>
              <a:rPr lang="en-GB" sz="2200" dirty="0">
                <a:latin typeface="Times New Roman" pitchFamily="18" charset="0"/>
                <a:cs typeface="Times New Roman" pitchFamily="18" charset="0"/>
              </a:rPr>
              <a:t>which combine both prefixes and </a:t>
            </a:r>
            <a:r>
              <a:rPr lang="en-GB" sz="2200" dirty="0" smtClean="0">
                <a:latin typeface="Times New Roman" pitchFamily="18" charset="0"/>
                <a:cs typeface="Times New Roman" pitchFamily="18" charset="0"/>
              </a:rPr>
              <a:t>suffixes</a:t>
            </a:r>
            <a:endParaRPr lang="en-US" sz="2200" dirty="0">
              <a:latin typeface="Times New Roman" pitchFamily="18" charset="0"/>
              <a:cs typeface="Times New Roman" pitchFamily="18" charset="0"/>
            </a:endParaRPr>
          </a:p>
          <a:p>
            <a:pPr algn="just"/>
            <a:endParaRPr lang="en-GB" sz="2200" b="1" dirty="0" smtClean="0">
              <a:latin typeface="Times New Roman" pitchFamily="18" charset="0"/>
              <a:cs typeface="Times New Roman" pitchFamily="18" charset="0"/>
            </a:endParaRPr>
          </a:p>
          <a:p>
            <a:pPr algn="just"/>
            <a:endParaRPr lang="en-US" sz="2600" dirty="0"/>
          </a:p>
        </p:txBody>
      </p:sp>
      <p:sp>
        <p:nvSpPr>
          <p:cNvPr id="4" name="Slide Number Placeholder 3"/>
          <p:cNvSpPr>
            <a:spLocks noGrp="1"/>
          </p:cNvSpPr>
          <p:nvPr>
            <p:ph type="sldNum" sz="quarter" idx="12"/>
          </p:nvPr>
        </p:nvSpPr>
        <p:spPr/>
        <p:txBody>
          <a:bodyPr/>
          <a:lstStyle/>
          <a:p>
            <a:fld id="{FB33EB8A-CBE6-4388-AD79-CE6F94EE9ED7}" type="slidenum">
              <a:rPr lang="en-US" smtClean="0"/>
              <a:t>10</a:t>
            </a:fld>
            <a:endParaRPr lang="en-US"/>
          </a:p>
        </p:txBody>
      </p:sp>
    </p:spTree>
    <p:extLst>
      <p:ext uri="{BB962C8B-B14F-4D97-AF65-F5344CB8AC3E}">
        <p14:creationId xmlns:p14="http://schemas.microsoft.com/office/powerpoint/2010/main" val="1570962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itchFamily="18" charset="0"/>
                <a:cs typeface="Times New Roman" pitchFamily="18" charset="0"/>
              </a:rPr>
              <a:t>Introduction</a:t>
            </a:r>
            <a:endParaRPr lang="en-US" dirty="0"/>
          </a:p>
        </p:txBody>
      </p:sp>
      <p:sp>
        <p:nvSpPr>
          <p:cNvPr id="3" name="Content Placeholder 2"/>
          <p:cNvSpPr>
            <a:spLocks noGrp="1"/>
          </p:cNvSpPr>
          <p:nvPr>
            <p:ph idx="1"/>
          </p:nvPr>
        </p:nvSpPr>
        <p:spPr>
          <a:xfrm>
            <a:off x="581192" y="1786344"/>
            <a:ext cx="11610808" cy="4819404"/>
          </a:xfrm>
        </p:spPr>
        <p:txBody>
          <a:bodyPr>
            <a:normAutofit fontScale="92500" lnSpcReduction="10000"/>
          </a:bodyPr>
          <a:lstStyle/>
          <a:p>
            <a:pPr marL="0" indent="0" algn="just">
              <a:buNone/>
            </a:pPr>
            <a:r>
              <a:rPr lang="en-GB" sz="2600" b="1" dirty="0">
                <a:latin typeface="Times New Roman" pitchFamily="18" charset="0"/>
                <a:cs typeface="Times New Roman" pitchFamily="18" charset="0"/>
              </a:rPr>
              <a:t>ARABIC LANGUAGE </a:t>
            </a:r>
            <a:r>
              <a:rPr lang="en-GB" sz="2600" b="1" dirty="0" smtClean="0">
                <a:latin typeface="Times New Roman" pitchFamily="18" charset="0"/>
                <a:cs typeface="Times New Roman" pitchFamily="18" charset="0"/>
              </a:rPr>
              <a:t>FEATURES:</a:t>
            </a:r>
          </a:p>
          <a:p>
            <a:pPr lvl="1" algn="just"/>
            <a:r>
              <a:rPr lang="en-US" sz="2400" dirty="0" smtClean="0">
                <a:latin typeface="Times New Roman" pitchFamily="18" charset="0"/>
                <a:cs typeface="Times New Roman" pitchFamily="18" charset="0"/>
              </a:rPr>
              <a:t>There </a:t>
            </a:r>
            <a:r>
              <a:rPr lang="en-US" sz="2400" dirty="0">
                <a:latin typeface="Times New Roman" pitchFamily="18" charset="0"/>
                <a:cs typeface="Times New Roman" pitchFamily="18" charset="0"/>
              </a:rPr>
              <a:t>are </a:t>
            </a:r>
            <a:r>
              <a:rPr lang="en-US" sz="2400" dirty="0" smtClean="0">
                <a:latin typeface="Times New Roman" pitchFamily="18" charset="0"/>
                <a:cs typeface="Times New Roman" pitchFamily="18" charset="0"/>
              </a:rPr>
              <a:t>two types </a:t>
            </a:r>
            <a:r>
              <a:rPr lang="en-US" sz="2400" dirty="0">
                <a:latin typeface="Times New Roman" pitchFamily="18" charset="0"/>
                <a:cs typeface="Times New Roman" pitchFamily="18" charset="0"/>
              </a:rPr>
              <a:t>of </a:t>
            </a:r>
            <a:r>
              <a:rPr lang="en-US" sz="2400" b="1" dirty="0" smtClean="0">
                <a:latin typeface="Times New Roman" pitchFamily="18" charset="0"/>
                <a:cs typeface="Times New Roman" pitchFamily="18" charset="0"/>
              </a:rPr>
              <a:t>clitics </a:t>
            </a:r>
            <a:r>
              <a:rPr lang="en-US" sz="2400" dirty="0" smtClean="0">
                <a:latin typeface="Times New Roman" pitchFamily="18" charset="0"/>
                <a:cs typeface="Times New Roman" pitchFamily="18" charset="0"/>
              </a:rPr>
              <a:t>: </a:t>
            </a:r>
            <a:r>
              <a:rPr lang="en-GB" sz="2400" b="1" dirty="0">
                <a:latin typeface="Times New Roman" pitchFamily="18" charset="0"/>
                <a:cs typeface="Times New Roman" pitchFamily="18" charset="0"/>
              </a:rPr>
              <a:t>proclitics</a:t>
            </a:r>
            <a:r>
              <a:rPr lang="en-GB" sz="2400" dirty="0">
                <a:latin typeface="Times New Roman" pitchFamily="18" charset="0"/>
                <a:cs typeface="Times New Roman" pitchFamily="18" charset="0"/>
              </a:rPr>
              <a:t> </a:t>
            </a:r>
            <a:r>
              <a:rPr lang="en-GB" sz="2400" dirty="0" smtClean="0">
                <a:latin typeface="Times New Roman" pitchFamily="18" charset="0"/>
                <a:cs typeface="Times New Roman" pitchFamily="18" charset="0"/>
              </a:rPr>
              <a:t>and</a:t>
            </a:r>
            <a:r>
              <a:rPr lang="en-US" sz="2400" dirty="0" smtClean="0">
                <a:latin typeface="Times New Roman" pitchFamily="18" charset="0"/>
                <a:cs typeface="Times New Roman" pitchFamily="18" charset="0"/>
              </a:rPr>
              <a:t> </a:t>
            </a:r>
            <a:r>
              <a:rPr lang="en-GB" sz="2400" b="1" dirty="0" smtClean="0">
                <a:latin typeface="Times New Roman" pitchFamily="18" charset="0"/>
                <a:cs typeface="Times New Roman" pitchFamily="18" charset="0"/>
              </a:rPr>
              <a:t>enclitics</a:t>
            </a:r>
            <a:r>
              <a:rPr lang="en-GB" sz="2400" dirty="0" smtClean="0">
                <a:latin typeface="Times New Roman" pitchFamily="18" charset="0"/>
                <a:cs typeface="Times New Roman" pitchFamily="18" charset="0"/>
              </a:rPr>
              <a:t>.</a:t>
            </a:r>
          </a:p>
          <a:p>
            <a:pPr lvl="2" algn="just"/>
            <a:r>
              <a:rPr lang="en-GB" sz="2200" b="1" dirty="0" smtClean="0">
                <a:latin typeface="Times New Roman" pitchFamily="18" charset="0"/>
                <a:cs typeface="Times New Roman" pitchFamily="18" charset="0"/>
              </a:rPr>
              <a:t>proclitics</a:t>
            </a:r>
            <a:r>
              <a:rPr lang="en-GB" sz="2200" dirty="0" smtClean="0">
                <a:latin typeface="Times New Roman" pitchFamily="18" charset="0"/>
                <a:cs typeface="Times New Roman" pitchFamily="18" charset="0"/>
              </a:rPr>
              <a:t> occur </a:t>
            </a:r>
            <a:r>
              <a:rPr lang="en-GB" sz="2200" dirty="0">
                <a:latin typeface="Times New Roman" pitchFamily="18" charset="0"/>
                <a:cs typeface="Times New Roman" pitchFamily="18" charset="0"/>
              </a:rPr>
              <a:t>at the beginning of the word </a:t>
            </a:r>
          </a:p>
          <a:p>
            <a:pPr lvl="2" algn="just"/>
            <a:r>
              <a:rPr lang="en-GB" sz="2200" b="1" dirty="0" smtClean="0">
                <a:latin typeface="Times New Roman" pitchFamily="18" charset="0"/>
                <a:cs typeface="Times New Roman" pitchFamily="18" charset="0"/>
              </a:rPr>
              <a:t>enclitics</a:t>
            </a:r>
            <a:r>
              <a:rPr lang="en-GB" sz="2200" dirty="0" smtClean="0">
                <a:latin typeface="Times New Roman" pitchFamily="18" charset="0"/>
                <a:cs typeface="Times New Roman" pitchFamily="18" charset="0"/>
              </a:rPr>
              <a:t> occur </a:t>
            </a:r>
            <a:r>
              <a:rPr lang="en-GB" sz="2200" dirty="0">
                <a:latin typeface="Times New Roman" pitchFamily="18" charset="0"/>
                <a:cs typeface="Times New Roman" pitchFamily="18" charset="0"/>
              </a:rPr>
              <a:t>at the </a:t>
            </a:r>
            <a:r>
              <a:rPr lang="en-GB" sz="2200" dirty="0" smtClean="0">
                <a:latin typeface="Times New Roman" pitchFamily="18" charset="0"/>
                <a:cs typeface="Times New Roman" pitchFamily="18" charset="0"/>
              </a:rPr>
              <a:t>end of </a:t>
            </a:r>
            <a:r>
              <a:rPr lang="en-GB" sz="2200" dirty="0">
                <a:latin typeface="Times New Roman" pitchFamily="18" charset="0"/>
                <a:cs typeface="Times New Roman" pitchFamily="18" charset="0"/>
              </a:rPr>
              <a:t>the word </a:t>
            </a:r>
            <a:r>
              <a:rPr lang="en-US" sz="2200" b="1" dirty="0" smtClean="0">
                <a:latin typeface="Times New Roman" pitchFamily="18" charset="0"/>
                <a:cs typeface="Times New Roman" pitchFamily="18" charset="0"/>
              </a:rPr>
              <a:t> </a:t>
            </a:r>
          </a:p>
          <a:p>
            <a:pPr lvl="2" algn="just"/>
            <a:endParaRPr lang="en-US" sz="2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T</a:t>
            </a:r>
            <a:r>
              <a:rPr lang="en-US" sz="2200" dirty="0" smtClean="0">
                <a:latin typeface="Times New Roman" pitchFamily="18" charset="0"/>
                <a:cs typeface="Times New Roman" pitchFamily="18" charset="0"/>
              </a:rPr>
              <a:t>he </a:t>
            </a:r>
            <a:r>
              <a:rPr lang="en-US" sz="2200" dirty="0">
                <a:latin typeface="Times New Roman" pitchFamily="18" charset="0"/>
                <a:cs typeface="Times New Roman" pitchFamily="18" charset="0"/>
              </a:rPr>
              <a:t>general representation of concatenative morphemes can be as follows where character [] indicates optional morpheme:</a:t>
            </a:r>
          </a:p>
          <a:p>
            <a:pPr marL="0" indent="0" algn="just">
              <a:buNone/>
            </a:pP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Proclitic(s)+[Prefix(</a:t>
            </a:r>
            <a:r>
              <a:rPr lang="en-US" sz="2200" dirty="0" err="1">
                <a:latin typeface="Times New Roman" pitchFamily="18" charset="0"/>
                <a:cs typeface="Times New Roman" pitchFamily="18" charset="0"/>
              </a:rPr>
              <a:t>es</a:t>
            </a:r>
            <a:r>
              <a:rPr lang="en-US" sz="2200" dirty="0">
                <a:latin typeface="Times New Roman" pitchFamily="18" charset="0"/>
                <a:cs typeface="Times New Roman" pitchFamily="18" charset="0"/>
              </a:rPr>
              <a:t>)]] + stem + [Suffix(</a:t>
            </a:r>
            <a:r>
              <a:rPr lang="en-US" sz="2200" dirty="0" err="1">
                <a:latin typeface="Times New Roman" pitchFamily="18" charset="0"/>
                <a:cs typeface="Times New Roman" pitchFamily="18" charset="0"/>
              </a:rPr>
              <a:t>es</a:t>
            </a:r>
            <a:r>
              <a:rPr lang="en-US" sz="2200" dirty="0">
                <a:latin typeface="Times New Roman" pitchFamily="18" charset="0"/>
                <a:cs typeface="Times New Roman" pitchFamily="18" charset="0"/>
              </a:rPr>
              <a:t>) + [Enclitic</a:t>
            </a:r>
            <a:r>
              <a:rPr lang="en-US" sz="2200" dirty="0" smtClean="0">
                <a:latin typeface="Times New Roman" pitchFamily="18" charset="0"/>
                <a:cs typeface="Times New Roman" pitchFamily="18" charset="0"/>
              </a:rPr>
              <a:t>]].</a:t>
            </a:r>
          </a:p>
          <a:p>
            <a:pPr algn="just"/>
            <a:r>
              <a:rPr lang="en-US" sz="2000" dirty="0" smtClean="0"/>
              <a:t>morphemes </a:t>
            </a:r>
            <a:r>
              <a:rPr lang="en-US" sz="2000" dirty="0"/>
              <a:t>of the </a:t>
            </a:r>
            <a:r>
              <a:rPr lang="en-US" sz="2000" dirty="0" smtClean="0"/>
              <a:t>word “</a:t>
            </a:r>
            <a:r>
              <a:rPr lang="ar-JO" sz="2000" dirty="0" smtClean="0"/>
              <a:t>وسيكتبونها</a:t>
            </a:r>
            <a:r>
              <a:rPr lang="en-US" sz="2000" dirty="0" smtClean="0"/>
              <a:t>”</a:t>
            </a:r>
            <a:r>
              <a:rPr lang="ar-JO" sz="2000" dirty="0" smtClean="0"/>
              <a:t>,</a:t>
            </a:r>
            <a:r>
              <a:rPr lang="en-US" sz="2000" dirty="0" smtClean="0"/>
              <a:t>which means “</a:t>
            </a:r>
            <a:r>
              <a:rPr lang="en-US" sz="2000" dirty="0"/>
              <a:t>and they will write it,” read in transliteration as “</a:t>
            </a:r>
            <a:r>
              <a:rPr lang="en-US" sz="2000" dirty="0" err="1" smtClean="0"/>
              <a:t>wa-sa-ya-ktub-uwna-hA</a:t>
            </a:r>
            <a:r>
              <a:rPr lang="en-US" sz="2000" dirty="0" smtClean="0"/>
              <a:t>”*.</a:t>
            </a:r>
            <a:endParaRPr lang="en-US" sz="2200"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marL="0" lvl="0" indent="0" algn="just">
              <a:buNone/>
            </a:pPr>
            <a:r>
              <a:rPr lang="en-US" sz="1500" dirty="0" smtClean="0">
                <a:solidFill>
                  <a:schemeClr val="tx1"/>
                </a:solidFill>
              </a:rPr>
              <a:t>*Habash</a:t>
            </a:r>
            <a:r>
              <a:rPr lang="en-US" sz="1500" dirty="0">
                <a:solidFill>
                  <a:schemeClr val="tx1"/>
                </a:solidFill>
              </a:rPr>
              <a:t>, N., </a:t>
            </a:r>
            <a:r>
              <a:rPr lang="en-US" sz="1500" dirty="0" err="1">
                <a:solidFill>
                  <a:schemeClr val="tx1"/>
                </a:solidFill>
              </a:rPr>
              <a:t>Soudi</a:t>
            </a:r>
            <a:r>
              <a:rPr lang="en-US" sz="1500" dirty="0">
                <a:solidFill>
                  <a:schemeClr val="tx1"/>
                </a:solidFill>
              </a:rPr>
              <a:t>, A., and </a:t>
            </a:r>
            <a:r>
              <a:rPr lang="en-US" sz="1500" dirty="0" err="1">
                <a:solidFill>
                  <a:schemeClr val="tx1"/>
                </a:solidFill>
              </a:rPr>
              <a:t>Buckwalter</a:t>
            </a:r>
            <a:r>
              <a:rPr lang="en-US" sz="1500" dirty="0">
                <a:solidFill>
                  <a:schemeClr val="tx1"/>
                </a:solidFill>
              </a:rPr>
              <a:t>, T. 2007. On Arabic transliteration. In Arabic </a:t>
            </a:r>
            <a:r>
              <a:rPr lang="en-US" sz="1500" dirty="0" smtClean="0">
                <a:solidFill>
                  <a:schemeClr val="tx1"/>
                </a:solidFill>
              </a:rPr>
              <a:t>Computational Morphology</a:t>
            </a:r>
            <a:r>
              <a:rPr lang="en-US" sz="1500" dirty="0">
                <a:solidFill>
                  <a:schemeClr val="tx1"/>
                </a:solidFill>
              </a:rPr>
              <a:t>. Springer. 15–22.</a:t>
            </a:r>
          </a:p>
          <a:p>
            <a:pPr algn="just"/>
            <a:endParaRPr lang="en-GB" sz="2200" b="1" dirty="0" smtClean="0">
              <a:latin typeface="Times New Roman" pitchFamily="18" charset="0"/>
              <a:cs typeface="Times New Roman" pitchFamily="18" charset="0"/>
            </a:endParaRPr>
          </a:p>
          <a:p>
            <a:pPr algn="just"/>
            <a:endParaRPr lang="en-US" sz="2600" dirty="0"/>
          </a:p>
        </p:txBody>
      </p:sp>
      <p:sp>
        <p:nvSpPr>
          <p:cNvPr id="4" name="Slide Number Placeholder 3"/>
          <p:cNvSpPr>
            <a:spLocks noGrp="1"/>
          </p:cNvSpPr>
          <p:nvPr>
            <p:ph type="sldNum" sz="quarter" idx="12"/>
          </p:nvPr>
        </p:nvSpPr>
        <p:spPr/>
        <p:txBody>
          <a:bodyPr/>
          <a:lstStyle/>
          <a:p>
            <a:fld id="{FB33EB8A-CBE6-4388-AD79-CE6F94EE9ED7}" type="slidenum">
              <a:rPr lang="en-US" smtClean="0"/>
              <a:t>11</a:t>
            </a:fld>
            <a:endParaRPr lang="en-US"/>
          </a:p>
        </p:txBody>
      </p:sp>
    </p:spTree>
    <p:extLst>
      <p:ext uri="{BB962C8B-B14F-4D97-AF65-F5344CB8AC3E}">
        <p14:creationId xmlns:p14="http://schemas.microsoft.com/office/powerpoint/2010/main" val="3533444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itchFamily="18" charset="0"/>
                <a:cs typeface="Times New Roman" pitchFamily="18" charset="0"/>
              </a:rPr>
              <a:t>Introduction</a:t>
            </a:r>
            <a:endParaRPr lang="en-US" dirty="0"/>
          </a:p>
        </p:txBody>
      </p:sp>
      <p:sp>
        <p:nvSpPr>
          <p:cNvPr id="3" name="Content Placeholder 2"/>
          <p:cNvSpPr>
            <a:spLocks noGrp="1"/>
          </p:cNvSpPr>
          <p:nvPr>
            <p:ph idx="1"/>
          </p:nvPr>
        </p:nvSpPr>
        <p:spPr>
          <a:xfrm>
            <a:off x="581191" y="1786344"/>
            <a:ext cx="11353305" cy="4220318"/>
          </a:xfrm>
        </p:spPr>
        <p:txBody>
          <a:bodyPr>
            <a:normAutofit fontScale="92500" lnSpcReduction="10000"/>
          </a:bodyPr>
          <a:lstStyle/>
          <a:p>
            <a:pPr marL="0" indent="0" algn="just">
              <a:buNone/>
            </a:pPr>
            <a:r>
              <a:rPr lang="en-GB" sz="2600" b="1" dirty="0" smtClean="0">
                <a:latin typeface="Times New Roman" pitchFamily="18" charset="0"/>
                <a:cs typeface="Times New Roman" pitchFamily="18" charset="0"/>
              </a:rPr>
              <a:t>ARABIC LANGUAGE FEATURES:</a:t>
            </a:r>
          </a:p>
          <a:p>
            <a:pPr algn="just"/>
            <a:r>
              <a:rPr lang="en-GB" sz="2600" dirty="0" smtClean="0">
                <a:latin typeface="Times New Roman" pitchFamily="18" charset="0"/>
                <a:cs typeface="Times New Roman" pitchFamily="18" charset="0"/>
              </a:rPr>
              <a:t>Most of words in Arabic language are generated using </a:t>
            </a:r>
            <a:r>
              <a:rPr lang="en-US" sz="2600" b="1" dirty="0" smtClean="0">
                <a:latin typeface="Times New Roman" pitchFamily="18" charset="0"/>
                <a:cs typeface="Times New Roman" pitchFamily="18" charset="0"/>
              </a:rPr>
              <a:t>Templatic </a:t>
            </a:r>
            <a:r>
              <a:rPr lang="en-US" sz="2600" dirty="0" smtClean="0">
                <a:latin typeface="Times New Roman" pitchFamily="18" charset="0"/>
                <a:cs typeface="Times New Roman" pitchFamily="18" charset="0"/>
              </a:rPr>
              <a:t>morpheme </a:t>
            </a:r>
            <a:r>
              <a:rPr lang="en-GB" sz="2600" dirty="0" smtClean="0">
                <a:latin typeface="Times New Roman" pitchFamily="18" charset="0"/>
                <a:cs typeface="Times New Roman" pitchFamily="18" charset="0"/>
              </a:rPr>
              <a:t>or root-and-pattern scheme(derivative).</a:t>
            </a:r>
          </a:p>
          <a:p>
            <a:pPr algn="just"/>
            <a:endParaRPr lang="en-GB" sz="2600" dirty="0" smtClean="0">
              <a:latin typeface="Times New Roman" pitchFamily="18" charset="0"/>
              <a:cs typeface="Times New Roman" pitchFamily="18" charset="0"/>
            </a:endParaRPr>
          </a:p>
          <a:p>
            <a:pPr algn="just"/>
            <a:r>
              <a:rPr lang="en-GB" sz="2600" dirty="0" smtClean="0">
                <a:latin typeface="Times New Roman" pitchFamily="18" charset="0"/>
                <a:cs typeface="Times New Roman" pitchFamily="18" charset="0"/>
              </a:rPr>
              <a:t>The word can be derived by applying the morphological pattern on the root or stem, where  morphological patterns or balances are already listed and predefined. </a:t>
            </a:r>
          </a:p>
          <a:p>
            <a:pPr algn="just"/>
            <a:endParaRPr lang="en-GB" sz="2600" dirty="0" smtClean="0">
              <a:latin typeface="Times New Roman" pitchFamily="18" charset="0"/>
              <a:cs typeface="Times New Roman" pitchFamily="18" charset="0"/>
            </a:endParaRPr>
          </a:p>
          <a:p>
            <a:pPr algn="just"/>
            <a:r>
              <a:rPr lang="en-GB" sz="2600" dirty="0" smtClean="0">
                <a:latin typeface="Times New Roman" pitchFamily="18" charset="0"/>
                <a:cs typeface="Times New Roman" pitchFamily="18" charset="0"/>
              </a:rPr>
              <a:t>Accordingly, ten of words (surface form) can be generated from one root. The number of words having   three letters long root is around 5,000 which is the most common root length</a:t>
            </a:r>
            <a:r>
              <a:rPr lang="en-GB" sz="2600" baseline="30000" dirty="0" smtClean="0">
                <a:latin typeface="Times New Roman" pitchFamily="18" charset="0"/>
                <a:cs typeface="Times New Roman" pitchFamily="18" charset="0"/>
              </a:rPr>
              <a:t>*</a:t>
            </a:r>
            <a:r>
              <a:rPr lang="en-GB" sz="2600" dirty="0" smtClean="0">
                <a:latin typeface="Times New Roman" pitchFamily="18" charset="0"/>
                <a:cs typeface="Times New Roman" pitchFamily="18" charset="0"/>
              </a:rPr>
              <a:t>.  </a:t>
            </a:r>
          </a:p>
          <a:p>
            <a:pPr algn="just"/>
            <a:endParaRPr lang="en-GB" sz="31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B33EB8A-CBE6-4388-AD79-CE6F94EE9ED7}" type="slidenum">
              <a:rPr lang="en-US" smtClean="0"/>
              <a:t>12</a:t>
            </a:fld>
            <a:endParaRPr lang="en-US"/>
          </a:p>
        </p:txBody>
      </p:sp>
      <p:sp>
        <p:nvSpPr>
          <p:cNvPr id="5" name="Rectangle 4"/>
          <p:cNvSpPr/>
          <p:nvPr/>
        </p:nvSpPr>
        <p:spPr>
          <a:xfrm>
            <a:off x="614866" y="6158756"/>
            <a:ext cx="11398468" cy="738664"/>
          </a:xfrm>
          <a:prstGeom prst="rect">
            <a:avLst/>
          </a:prstGeom>
        </p:spPr>
        <p:txBody>
          <a:bodyPr wrap="square">
            <a:spAutoFit/>
          </a:bodyPr>
          <a:lstStyle/>
          <a:p>
            <a:pPr algn="just"/>
            <a:r>
              <a:rPr lang="en-US" sz="1400" dirty="0" smtClean="0"/>
              <a:t>*</a:t>
            </a:r>
            <a:r>
              <a:rPr lang="en-US" sz="1400" dirty="0" err="1" smtClean="0"/>
              <a:t>Beesley</a:t>
            </a:r>
            <a:r>
              <a:rPr lang="en-US" sz="1400" dirty="0"/>
              <a:t>, R. 1996. Arabic finite-state morphological analysis and generation. In Proceedings of the </a:t>
            </a:r>
            <a:r>
              <a:rPr lang="en-US" sz="1400" dirty="0" smtClean="0"/>
              <a:t>16</a:t>
            </a:r>
            <a:r>
              <a:rPr lang="en-US" sz="1400" baseline="30000" dirty="0" smtClean="0"/>
              <a:t>th</a:t>
            </a:r>
            <a:r>
              <a:rPr lang="en-US" sz="1400" dirty="0" smtClean="0"/>
              <a:t> International </a:t>
            </a:r>
            <a:r>
              <a:rPr lang="en-US" sz="1400" dirty="0"/>
              <a:t>Conference on Computational Linguistics (COLING’96). 89–94.</a:t>
            </a:r>
          </a:p>
          <a:p>
            <a:pPr algn="just"/>
            <a:endParaRPr lang="en-US" sz="1400" dirty="0"/>
          </a:p>
        </p:txBody>
      </p:sp>
    </p:spTree>
    <p:extLst>
      <p:ext uri="{BB962C8B-B14F-4D97-AF65-F5344CB8AC3E}">
        <p14:creationId xmlns:p14="http://schemas.microsoft.com/office/powerpoint/2010/main" val="1801922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itchFamily="18" charset="0"/>
                <a:cs typeface="Times New Roman" pitchFamily="18" charset="0"/>
              </a:rPr>
              <a:t>Contribution</a:t>
            </a:r>
            <a:endParaRPr lang="en-US" dirty="0"/>
          </a:p>
        </p:txBody>
      </p:sp>
      <p:sp>
        <p:nvSpPr>
          <p:cNvPr id="3" name="Content Placeholder 2"/>
          <p:cNvSpPr>
            <a:spLocks noGrp="1"/>
          </p:cNvSpPr>
          <p:nvPr>
            <p:ph idx="1"/>
          </p:nvPr>
        </p:nvSpPr>
        <p:spPr>
          <a:xfrm>
            <a:off x="581192" y="1907633"/>
            <a:ext cx="11337539" cy="4950367"/>
          </a:xfrm>
        </p:spPr>
        <p:txBody>
          <a:bodyPr>
            <a:normAutofit fontScale="92500" lnSpcReduction="10000"/>
          </a:bodyPr>
          <a:lstStyle/>
          <a:p>
            <a:pPr algn="just"/>
            <a:r>
              <a:rPr lang="en-US" sz="2600" dirty="0" smtClean="0">
                <a:latin typeface="Times New Roman" pitchFamily="18" charset="0"/>
                <a:cs typeface="Times New Roman" pitchFamily="18" charset="0"/>
              </a:rPr>
              <a:t>This research presented a </a:t>
            </a:r>
            <a:r>
              <a:rPr lang="en-US" sz="2600" dirty="0">
                <a:latin typeface="Times New Roman" pitchFamily="18" charset="0"/>
                <a:cs typeface="Times New Roman" pitchFamily="18" charset="0"/>
              </a:rPr>
              <a:t>survey </a:t>
            </a:r>
            <a:r>
              <a:rPr lang="en-US" sz="2600" dirty="0" smtClean="0">
                <a:latin typeface="Times New Roman" pitchFamily="18" charset="0"/>
                <a:cs typeface="Times New Roman" pitchFamily="18" charset="0"/>
              </a:rPr>
              <a:t>of using Hidden Markov Model as statistical approach in Natural </a:t>
            </a:r>
            <a:r>
              <a:rPr lang="en-US" sz="2600" b="1" dirty="0" smtClean="0">
                <a:latin typeface="Times New Roman" pitchFamily="18" charset="0"/>
                <a:cs typeface="Times New Roman" pitchFamily="18" charset="0"/>
              </a:rPr>
              <a:t>Arabic</a:t>
            </a:r>
            <a:r>
              <a:rPr lang="en-US" sz="2600" dirty="0" smtClean="0">
                <a:latin typeface="Times New Roman" pitchFamily="18" charset="0"/>
                <a:cs typeface="Times New Roman" pitchFamily="18" charset="0"/>
              </a:rPr>
              <a:t> Language Processing applications where Hidden Markov Model can be used as classifier.</a:t>
            </a:r>
          </a:p>
          <a:p>
            <a:pPr algn="just"/>
            <a:endParaRPr lang="en-US" sz="26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This comparative study covered three applications:</a:t>
            </a:r>
          </a:p>
          <a:p>
            <a:pPr lvl="1" algn="just"/>
            <a:r>
              <a:rPr lang="en-US" sz="2400" dirty="0" smtClean="0">
                <a:latin typeface="Times New Roman" pitchFamily="18" charset="0"/>
                <a:cs typeface="Times New Roman" pitchFamily="18" charset="0"/>
              </a:rPr>
              <a:t>Morphological Analysis</a:t>
            </a:r>
          </a:p>
          <a:p>
            <a:pPr lvl="1" algn="just"/>
            <a:r>
              <a:rPr lang="en-US" sz="2400" dirty="0" smtClean="0">
                <a:latin typeface="Times New Roman" pitchFamily="18" charset="0"/>
                <a:cs typeface="Times New Roman" pitchFamily="18" charset="0"/>
              </a:rPr>
              <a:t>Part of Speech Tagging (PoST)</a:t>
            </a:r>
          </a:p>
          <a:p>
            <a:pPr lvl="1" algn="just"/>
            <a:r>
              <a:rPr lang="en-US" sz="2400" dirty="0" smtClean="0">
                <a:latin typeface="Times New Roman" pitchFamily="18" charset="0"/>
                <a:cs typeface="Times New Roman" pitchFamily="18" charset="0"/>
              </a:rPr>
              <a:t>Machine Translation</a:t>
            </a:r>
          </a:p>
          <a:p>
            <a:pPr lvl="1" algn="just"/>
            <a:endParaRPr lang="en-US"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However, this is the </a:t>
            </a:r>
            <a:r>
              <a:rPr lang="en-US" sz="2600" b="1" dirty="0" smtClean="0">
                <a:latin typeface="Times New Roman" pitchFamily="18" charset="0"/>
                <a:cs typeface="Times New Roman" pitchFamily="18" charset="0"/>
              </a:rPr>
              <a:t>first</a:t>
            </a:r>
            <a:r>
              <a:rPr lang="en-US" sz="2600" dirty="0" smtClean="0">
                <a:latin typeface="Times New Roman" pitchFamily="18" charset="0"/>
                <a:cs typeface="Times New Roman" pitchFamily="18" charset="0"/>
              </a:rPr>
              <a:t> survey of using Hidden Markov Model for </a:t>
            </a:r>
            <a:r>
              <a:rPr lang="en-US" sz="2600" b="1" dirty="0" smtClean="0">
                <a:latin typeface="Times New Roman" pitchFamily="18" charset="0"/>
                <a:cs typeface="Times New Roman" pitchFamily="18" charset="0"/>
              </a:rPr>
              <a:t>Arabic</a:t>
            </a:r>
            <a:r>
              <a:rPr lang="en-US" sz="2600" dirty="0" smtClean="0">
                <a:latin typeface="Times New Roman" pitchFamily="18" charset="0"/>
                <a:cs typeface="Times New Roman" pitchFamily="18" charset="0"/>
              </a:rPr>
              <a:t> NLP applications.</a:t>
            </a:r>
            <a:endParaRPr lang="en-US" sz="2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B33EB8A-CBE6-4388-AD79-CE6F94EE9ED7}" type="slidenum">
              <a:rPr lang="en-US" smtClean="0"/>
              <a:t>13</a:t>
            </a:fld>
            <a:endParaRPr lang="en-US"/>
          </a:p>
        </p:txBody>
      </p:sp>
    </p:spTree>
    <p:extLst>
      <p:ext uri="{BB962C8B-B14F-4D97-AF65-F5344CB8AC3E}">
        <p14:creationId xmlns:p14="http://schemas.microsoft.com/office/powerpoint/2010/main" val="30687170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itchFamily="18" charset="0"/>
                <a:cs typeface="Times New Roman" pitchFamily="18" charset="0"/>
              </a:rPr>
              <a:t>Applications</a:t>
            </a:r>
            <a:endParaRPr lang="en-US" dirty="0"/>
          </a:p>
        </p:txBody>
      </p:sp>
      <p:sp>
        <p:nvSpPr>
          <p:cNvPr id="3" name="Content Placeholder 2"/>
          <p:cNvSpPr>
            <a:spLocks noGrp="1"/>
          </p:cNvSpPr>
          <p:nvPr>
            <p:ph idx="1"/>
          </p:nvPr>
        </p:nvSpPr>
        <p:spPr>
          <a:xfrm>
            <a:off x="581192" y="1844566"/>
            <a:ext cx="11258711" cy="4430044"/>
          </a:xfrm>
        </p:spPr>
        <p:txBody>
          <a:bodyPr>
            <a:normAutofit/>
          </a:bodyPr>
          <a:lstStyle/>
          <a:p>
            <a:pPr algn="just">
              <a:buFont typeface="Wingdings" pitchFamily="2" charset="2"/>
              <a:buChar char="Ø"/>
            </a:pPr>
            <a:r>
              <a:rPr lang="en-GB" b="1" dirty="0" smtClean="0">
                <a:latin typeface="Times New Roman" pitchFamily="18" charset="0"/>
                <a:cs typeface="Times New Roman" pitchFamily="18" charset="0"/>
              </a:rPr>
              <a:t>Morphological Analysis: </a:t>
            </a:r>
            <a:r>
              <a:rPr lang="en-GB" dirty="0" smtClean="0">
                <a:latin typeface="Times New Roman" pitchFamily="18" charset="0"/>
                <a:cs typeface="Times New Roman" pitchFamily="18" charset="0"/>
              </a:rPr>
              <a:t>is the division of words into</a:t>
            </a:r>
            <a:r>
              <a:rPr lang="en-GB" b="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morphemes, such as stem or root, affixes and clitics.</a:t>
            </a:r>
          </a:p>
          <a:p>
            <a:pPr algn="just">
              <a:buFont typeface="Wingdings" pitchFamily="2" charset="2"/>
              <a:buChar char="Ø"/>
            </a:pPr>
            <a:endParaRPr lang="en-GB" dirty="0">
              <a:latin typeface="Times New Roman" pitchFamily="18" charset="0"/>
              <a:cs typeface="Times New Roman" pitchFamily="18" charset="0"/>
            </a:endParaRPr>
          </a:p>
          <a:p>
            <a:pPr algn="just">
              <a:buFont typeface="Wingdings" pitchFamily="2" charset="2"/>
              <a:buChar char="Ø"/>
            </a:pPr>
            <a:r>
              <a:rPr lang="en-GB" b="1" dirty="0">
                <a:latin typeface="Times New Roman" pitchFamily="18" charset="0"/>
                <a:cs typeface="Times New Roman" pitchFamily="18" charset="0"/>
              </a:rPr>
              <a:t>Part of Speech </a:t>
            </a:r>
            <a:r>
              <a:rPr lang="en-GB" b="1" dirty="0" smtClean="0">
                <a:latin typeface="Times New Roman" pitchFamily="18" charset="0"/>
                <a:cs typeface="Times New Roman" pitchFamily="18" charset="0"/>
              </a:rPr>
              <a:t>Tagging: </a:t>
            </a:r>
            <a:r>
              <a:rPr lang="en-GB" dirty="0" smtClean="0">
                <a:latin typeface="Times New Roman" pitchFamily="18" charset="0"/>
                <a:cs typeface="Times New Roman" pitchFamily="18" charset="0"/>
              </a:rPr>
              <a:t>is </a:t>
            </a:r>
            <a:r>
              <a:rPr lang="en-GB" dirty="0">
                <a:latin typeface="Times New Roman" pitchFamily="18" charset="0"/>
                <a:cs typeface="Times New Roman" pitchFamily="18" charset="0"/>
              </a:rPr>
              <a:t>a mechanism used to determine the tags of the words such as noun, verb, adjective and others which highly dependent on the context within which the words appear. </a:t>
            </a:r>
          </a:p>
          <a:p>
            <a:pPr algn="just">
              <a:buFont typeface="Wingdings" pitchFamily="2" charset="2"/>
              <a:buChar char="Ø"/>
            </a:pPr>
            <a:endParaRPr lang="en-GB" dirty="0">
              <a:latin typeface="Times New Roman" pitchFamily="18" charset="0"/>
              <a:cs typeface="Times New Roman" pitchFamily="18" charset="0"/>
            </a:endParaRPr>
          </a:p>
          <a:p>
            <a:pPr algn="just">
              <a:buFont typeface="Wingdings" pitchFamily="2" charset="2"/>
              <a:buChar char="Ø"/>
            </a:pPr>
            <a:r>
              <a:rPr lang="en-GB" b="1" dirty="0">
                <a:latin typeface="Times New Roman" pitchFamily="18" charset="0"/>
                <a:cs typeface="Times New Roman" pitchFamily="18" charset="0"/>
              </a:rPr>
              <a:t>Text </a:t>
            </a:r>
            <a:r>
              <a:rPr lang="en-GB" b="1" dirty="0" smtClean="0">
                <a:latin typeface="Times New Roman" pitchFamily="18" charset="0"/>
                <a:cs typeface="Times New Roman" pitchFamily="18" charset="0"/>
              </a:rPr>
              <a:t>Classification: </a:t>
            </a:r>
            <a:r>
              <a:rPr lang="en-GB" dirty="0">
                <a:latin typeface="Times New Roman" pitchFamily="18" charset="0"/>
                <a:cs typeface="Times New Roman" pitchFamily="18" charset="0"/>
              </a:rPr>
              <a:t>used to group similar documents into </a:t>
            </a:r>
            <a:r>
              <a:rPr lang="en-GB" dirty="0" smtClean="0">
                <a:latin typeface="Times New Roman" pitchFamily="18" charset="0"/>
                <a:cs typeface="Times New Roman" pitchFamily="18" charset="0"/>
              </a:rPr>
              <a:t>categories.</a:t>
            </a:r>
            <a:endParaRPr lang="en-US" dirty="0" smtClean="0"/>
          </a:p>
        </p:txBody>
      </p:sp>
      <p:sp>
        <p:nvSpPr>
          <p:cNvPr id="4" name="Slide Number Placeholder 3"/>
          <p:cNvSpPr>
            <a:spLocks noGrp="1"/>
          </p:cNvSpPr>
          <p:nvPr>
            <p:ph type="sldNum" sz="quarter" idx="12"/>
          </p:nvPr>
        </p:nvSpPr>
        <p:spPr/>
        <p:txBody>
          <a:bodyPr/>
          <a:lstStyle/>
          <a:p>
            <a:fld id="{FB33EB8A-CBE6-4388-AD79-CE6F94EE9ED7}" type="slidenum">
              <a:rPr lang="en-US" smtClean="0"/>
              <a:t>14</a:t>
            </a:fld>
            <a:endParaRPr lang="en-US"/>
          </a:p>
        </p:txBody>
      </p:sp>
    </p:spTree>
    <p:extLst>
      <p:ext uri="{BB962C8B-B14F-4D97-AF65-F5344CB8AC3E}">
        <p14:creationId xmlns:p14="http://schemas.microsoft.com/office/powerpoint/2010/main" val="2053950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itchFamily="18" charset="0"/>
                <a:cs typeface="Times New Roman" pitchFamily="18" charset="0"/>
              </a:rPr>
              <a:t>Applications</a:t>
            </a:r>
            <a:endParaRPr lang="en-US" dirty="0"/>
          </a:p>
        </p:txBody>
      </p:sp>
      <p:sp>
        <p:nvSpPr>
          <p:cNvPr id="4" name="Slide Number Placeholder 3"/>
          <p:cNvSpPr>
            <a:spLocks noGrp="1"/>
          </p:cNvSpPr>
          <p:nvPr>
            <p:ph type="sldNum" sz="quarter" idx="12"/>
          </p:nvPr>
        </p:nvSpPr>
        <p:spPr/>
        <p:txBody>
          <a:bodyPr/>
          <a:lstStyle/>
          <a:p>
            <a:fld id="{FB33EB8A-CBE6-4388-AD79-CE6F94EE9ED7}" type="slidenum">
              <a:rPr lang="en-US" smtClean="0"/>
              <a:t>15</a:t>
            </a:fld>
            <a:endParaRPr lang="en-US"/>
          </a:p>
        </p:txBody>
      </p:sp>
      <p:sp>
        <p:nvSpPr>
          <p:cNvPr id="5" name="Content Placeholder 2"/>
          <p:cNvSpPr>
            <a:spLocks noGrp="1"/>
          </p:cNvSpPr>
          <p:nvPr/>
        </p:nvSpPr>
        <p:spPr>
          <a:xfrm>
            <a:off x="581192" y="2122945"/>
            <a:ext cx="11029615" cy="4094114"/>
          </a:xfrm>
          <a:prstGeom prst="rect">
            <a:avLst/>
          </a:prstGeom>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150000"/>
              <a:buFont typeface="Arial" panose="020B0604020202020204" pitchFamily="34" charset="0"/>
              <a:buChar char="•"/>
              <a:defRPr sz="24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125000"/>
              <a:buFont typeface="Arial" panose="020B0604020202020204" pitchFamily="34" charset="0"/>
              <a:buChar char="•"/>
              <a:defRPr sz="22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100000"/>
              <a:buFont typeface="Arial" panose="020B0604020202020204" pitchFamily="34" charset="0"/>
              <a:buChar char="•"/>
              <a:defRPr sz="20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5000"/>
              <a:buFont typeface="Arial" panose="020B0604020202020204" pitchFamily="34" charset="0"/>
              <a:buChar char="•"/>
              <a:defRPr sz="18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0000"/>
              <a:buFont typeface="Arial" panose="020B0604020202020204" pitchFamily="34" charset="0"/>
              <a:buChar char="•"/>
              <a:defRPr sz="16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buNone/>
            </a:pPr>
            <a:r>
              <a:rPr lang="en-US" dirty="0" smtClean="0">
                <a:latin typeface="Times New Roman" pitchFamily="18" charset="0"/>
                <a:cs typeface="Times New Roman" pitchFamily="18" charset="0"/>
              </a:rPr>
              <a:t>Table 1: </a:t>
            </a:r>
            <a:r>
              <a:rPr lang="en-US" dirty="0">
                <a:latin typeface="Times New Roman" pitchFamily="18" charset="0"/>
                <a:cs typeface="Times New Roman" pitchFamily="18" charset="0"/>
              </a:rPr>
              <a:t>Number of </a:t>
            </a:r>
            <a:r>
              <a:rPr lang="en-US" dirty="0" smtClean="0">
                <a:latin typeface="Times New Roman" pitchFamily="18" charset="0"/>
                <a:cs typeface="Times New Roman" pitchFamily="18" charset="0"/>
              </a:rPr>
              <a:t>NLP applications researches used HMM</a:t>
            </a:r>
            <a:endParaRPr lang="en-US" dirty="0">
              <a:latin typeface="Times New Roman" pitchFamily="18" charset="0"/>
              <a:cs typeface="Times New Roman" pitchFamily="18" charset="0"/>
            </a:endParaRPr>
          </a:p>
          <a:p>
            <a:pPr marL="0" indent="0" algn="ctr">
              <a:buNone/>
            </a:pPr>
            <a:endParaRPr lang="en-US" dirty="0" smtClean="0"/>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747422217"/>
              </p:ext>
            </p:extLst>
          </p:nvPr>
        </p:nvGraphicFramePr>
        <p:xfrm>
          <a:off x="993037" y="2863773"/>
          <a:ext cx="10205924" cy="1519037"/>
        </p:xfrm>
        <a:graphic>
          <a:graphicData uri="http://schemas.openxmlformats.org/drawingml/2006/table">
            <a:tbl>
              <a:tblPr firstRow="1" bandRow="1">
                <a:tableStyleId>{5C22544A-7EE6-4342-B048-85BDC9FD1C3A}</a:tableStyleId>
              </a:tblPr>
              <a:tblGrid>
                <a:gridCol w="2551481"/>
                <a:gridCol w="2551481"/>
                <a:gridCol w="2551481"/>
                <a:gridCol w="2551481"/>
              </a:tblGrid>
              <a:tr h="961802">
                <a:tc>
                  <a:txBody>
                    <a:bodyPr/>
                    <a:lstStyle/>
                    <a:p>
                      <a:pPr algn="ctr"/>
                      <a:endParaRPr lang="en-US" dirty="0" smtClean="0">
                        <a:latin typeface="Times New Roman" pitchFamily="18" charset="0"/>
                        <a:cs typeface="Times New Roman" pitchFamily="18" charset="0"/>
                      </a:endParaRPr>
                    </a:p>
                    <a:p>
                      <a:pPr algn="ctr"/>
                      <a:r>
                        <a:rPr lang="en-US" dirty="0" smtClean="0">
                          <a:latin typeface="Times New Roman" pitchFamily="18" charset="0"/>
                          <a:cs typeface="Times New Roman" pitchFamily="18" charset="0"/>
                        </a:rPr>
                        <a:t>Application</a:t>
                      </a:r>
                      <a:endParaRPr lang="en-US" dirty="0">
                        <a:latin typeface="Times New Roman" pitchFamily="18" charset="0"/>
                        <a:cs typeface="Times New Roman" pitchFamily="18" charset="0"/>
                      </a:endParaRPr>
                    </a:p>
                  </a:txBody>
                  <a:tcPr/>
                </a:tc>
                <a:tc>
                  <a:txBody>
                    <a:bodyPr/>
                    <a:lstStyle/>
                    <a:p>
                      <a:pPr algn="ctr"/>
                      <a:endParaRPr lang="en-GB" sz="1800" b="1" dirty="0" smtClean="0">
                        <a:latin typeface="Times New Roman" pitchFamily="18" charset="0"/>
                        <a:cs typeface="Times New Roman" pitchFamily="18" charset="0"/>
                      </a:endParaRPr>
                    </a:p>
                    <a:p>
                      <a:pPr algn="ctr"/>
                      <a:r>
                        <a:rPr lang="en-GB" sz="1800" b="1" dirty="0" smtClean="0">
                          <a:latin typeface="Times New Roman" pitchFamily="18" charset="0"/>
                          <a:cs typeface="Times New Roman" pitchFamily="18" charset="0"/>
                        </a:rPr>
                        <a:t>Morphological Analysis</a:t>
                      </a:r>
                      <a:endParaRPr lang="en-US" dirty="0">
                        <a:latin typeface="Times New Roman" pitchFamily="18" charset="0"/>
                        <a:cs typeface="Times New Roman" pitchFamily="18" charset="0"/>
                      </a:endParaRPr>
                    </a:p>
                  </a:txBody>
                  <a:tcPr/>
                </a:tc>
                <a:tc>
                  <a:txBody>
                    <a:bodyPr/>
                    <a:lstStyle/>
                    <a:p>
                      <a:pPr algn="ctr"/>
                      <a:endParaRPr lang="en-GB" sz="1800" b="1" dirty="0" smtClean="0">
                        <a:latin typeface="Times New Roman" pitchFamily="18" charset="0"/>
                        <a:cs typeface="Times New Roman" pitchFamily="18" charset="0"/>
                      </a:endParaRPr>
                    </a:p>
                    <a:p>
                      <a:pPr algn="ctr"/>
                      <a:r>
                        <a:rPr lang="en-GB" sz="1800" b="1" dirty="0" smtClean="0">
                          <a:latin typeface="Times New Roman" pitchFamily="18" charset="0"/>
                          <a:cs typeface="Times New Roman" pitchFamily="18" charset="0"/>
                        </a:rPr>
                        <a:t>Part of Speech Tagging</a:t>
                      </a:r>
                      <a:endParaRPr lang="en-US" dirty="0">
                        <a:latin typeface="Times New Roman" pitchFamily="18" charset="0"/>
                        <a:cs typeface="Times New Roman" pitchFamily="18" charset="0"/>
                      </a:endParaRPr>
                    </a:p>
                  </a:txBody>
                  <a:tcPr/>
                </a:tc>
                <a:tc>
                  <a:txBody>
                    <a:bodyPr/>
                    <a:lstStyle/>
                    <a:p>
                      <a:pPr algn="ctr"/>
                      <a:endParaRPr lang="en-GB" sz="1800" b="1" dirty="0" smtClean="0">
                        <a:latin typeface="Times New Roman" pitchFamily="18" charset="0"/>
                        <a:cs typeface="Times New Roman" pitchFamily="18" charset="0"/>
                      </a:endParaRPr>
                    </a:p>
                    <a:p>
                      <a:pPr algn="ctr"/>
                      <a:r>
                        <a:rPr lang="en-GB" sz="1800" b="1" dirty="0" smtClean="0">
                          <a:latin typeface="Times New Roman" pitchFamily="18" charset="0"/>
                          <a:cs typeface="Times New Roman" pitchFamily="18" charset="0"/>
                        </a:rPr>
                        <a:t>Text Classification</a:t>
                      </a:r>
                      <a:endParaRPr lang="en-US" dirty="0">
                        <a:latin typeface="Times New Roman" pitchFamily="18" charset="0"/>
                        <a:cs typeface="Times New Roman" pitchFamily="18" charset="0"/>
                      </a:endParaRPr>
                    </a:p>
                  </a:txBody>
                  <a:tcPr/>
                </a:tc>
              </a:tr>
              <a:tr h="557235">
                <a:tc>
                  <a:txBody>
                    <a:bodyPr/>
                    <a:lstStyle/>
                    <a:p>
                      <a:pPr algn="ctr"/>
                      <a:r>
                        <a:rPr lang="en-US" b="1" dirty="0" smtClean="0">
                          <a:latin typeface="Times New Roman" pitchFamily="18" charset="0"/>
                          <a:cs typeface="Times New Roman" pitchFamily="18" charset="0"/>
                        </a:rPr>
                        <a:t>Count</a:t>
                      </a:r>
                      <a:endParaRPr lang="en-US" b="1"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13</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35564596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itchFamily="18" charset="0"/>
                <a:cs typeface="Times New Roman" pitchFamily="18" charset="0"/>
              </a:rPr>
              <a:t>Applications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99630373"/>
              </p:ext>
            </p:extLst>
          </p:nvPr>
        </p:nvGraphicFramePr>
        <p:xfrm>
          <a:off x="614855" y="2525533"/>
          <a:ext cx="11051628" cy="3906798"/>
        </p:xfrm>
        <a:graphic>
          <a:graphicData uri="http://schemas.openxmlformats.org/drawingml/2006/table">
            <a:tbl>
              <a:tblPr firstRow="1" firstCol="1" bandRow="1">
                <a:tableStyleId>{5C22544A-7EE6-4342-B048-85BDC9FD1C3A}</a:tableStyleId>
              </a:tblPr>
              <a:tblGrid>
                <a:gridCol w="2159876"/>
                <a:gridCol w="1986455"/>
                <a:gridCol w="4155241"/>
                <a:gridCol w="2750056"/>
              </a:tblGrid>
              <a:tr h="423098">
                <a:tc>
                  <a:txBody>
                    <a:bodyPr/>
                    <a:lstStyle/>
                    <a:p>
                      <a:pPr marL="0" marR="0" algn="l">
                        <a:spcBef>
                          <a:spcPts val="0"/>
                        </a:spcBef>
                        <a:spcAft>
                          <a:spcPts val="0"/>
                        </a:spcAft>
                      </a:pPr>
                      <a:r>
                        <a:rPr lang="en-GB" sz="1800" dirty="0">
                          <a:effectLst/>
                          <a:latin typeface="Times New Roman" pitchFamily="18" charset="0"/>
                          <a:cs typeface="Times New Roman" pitchFamily="18" charset="0"/>
                        </a:rPr>
                        <a:t>Reference</a:t>
                      </a:r>
                      <a:endParaRPr lang="en-US" sz="1800" dirty="0">
                        <a:effectLst/>
                        <a:latin typeface="Times New Roman" pitchFamily="18" charset="0"/>
                        <a:ea typeface="SimSun"/>
                        <a:cs typeface="Times New Roman" pitchFamily="18" charset="0"/>
                      </a:endParaRPr>
                    </a:p>
                  </a:txBody>
                  <a:tcPr marL="47240" marR="47240" marT="0" marB="0"/>
                </a:tc>
                <a:tc>
                  <a:txBody>
                    <a:bodyPr/>
                    <a:lstStyle/>
                    <a:p>
                      <a:pPr marL="0" marR="0" algn="l">
                        <a:spcBef>
                          <a:spcPts val="0"/>
                        </a:spcBef>
                        <a:spcAft>
                          <a:spcPts val="0"/>
                        </a:spcAft>
                      </a:pPr>
                      <a:r>
                        <a:rPr lang="en-GB" sz="1800" dirty="0">
                          <a:effectLst/>
                          <a:latin typeface="Times New Roman" pitchFamily="18" charset="0"/>
                          <a:cs typeface="Times New Roman" pitchFamily="18" charset="0"/>
                        </a:rPr>
                        <a:t>States</a:t>
                      </a:r>
                      <a:endParaRPr lang="en-US" sz="1800" dirty="0">
                        <a:effectLst/>
                        <a:latin typeface="Times New Roman" pitchFamily="18" charset="0"/>
                        <a:cs typeface="Times New Roman" pitchFamily="18" charset="0"/>
                      </a:endParaRPr>
                    </a:p>
                    <a:p>
                      <a:pPr marL="0" marR="0" algn="l">
                        <a:spcBef>
                          <a:spcPts val="0"/>
                        </a:spcBef>
                        <a:spcAft>
                          <a:spcPts val="0"/>
                        </a:spcAft>
                      </a:pPr>
                      <a:r>
                        <a:rPr lang="en-GB" sz="1800" dirty="0">
                          <a:effectLst/>
                          <a:latin typeface="Times New Roman" pitchFamily="18" charset="0"/>
                          <a:cs typeface="Times New Roman" pitchFamily="18" charset="0"/>
                        </a:rPr>
                        <a:t>/ </a:t>
                      </a:r>
                      <a:r>
                        <a:rPr lang="en-GB" sz="1800" dirty="0" err="1">
                          <a:effectLst/>
                          <a:latin typeface="Times New Roman" pitchFamily="18" charset="0"/>
                          <a:cs typeface="Times New Roman" pitchFamily="18" charset="0"/>
                        </a:rPr>
                        <a:t>tagset</a:t>
                      </a:r>
                      <a:endParaRPr lang="en-US" sz="1800" dirty="0">
                        <a:effectLst/>
                        <a:latin typeface="Times New Roman" pitchFamily="18" charset="0"/>
                        <a:ea typeface="SimSun"/>
                        <a:cs typeface="Times New Roman" pitchFamily="18" charset="0"/>
                      </a:endParaRPr>
                    </a:p>
                  </a:txBody>
                  <a:tcPr marL="47240" marR="47240" marT="0" marB="0"/>
                </a:tc>
                <a:tc>
                  <a:txBody>
                    <a:bodyPr/>
                    <a:lstStyle/>
                    <a:p>
                      <a:pPr marL="0" marR="0" algn="l">
                        <a:spcBef>
                          <a:spcPts val="0"/>
                        </a:spcBef>
                        <a:spcAft>
                          <a:spcPts val="0"/>
                        </a:spcAft>
                      </a:pPr>
                      <a:r>
                        <a:rPr lang="en-GB" sz="1800" dirty="0">
                          <a:effectLst/>
                          <a:latin typeface="Times New Roman" pitchFamily="18" charset="0"/>
                          <a:cs typeface="Times New Roman" pitchFamily="18" charset="0"/>
                        </a:rPr>
                        <a:t>Corpus</a:t>
                      </a:r>
                      <a:endParaRPr lang="en-US" sz="1800" dirty="0">
                        <a:effectLst/>
                        <a:latin typeface="Times New Roman" pitchFamily="18" charset="0"/>
                        <a:ea typeface="SimSun"/>
                        <a:cs typeface="Times New Roman" pitchFamily="18" charset="0"/>
                      </a:endParaRPr>
                    </a:p>
                  </a:txBody>
                  <a:tcPr marL="47240" marR="47240" marT="0" marB="0"/>
                </a:tc>
                <a:tc>
                  <a:txBody>
                    <a:bodyPr/>
                    <a:lstStyle/>
                    <a:p>
                      <a:pPr marL="0" marR="0" algn="l">
                        <a:spcBef>
                          <a:spcPts val="0"/>
                        </a:spcBef>
                        <a:spcAft>
                          <a:spcPts val="0"/>
                        </a:spcAft>
                      </a:pPr>
                      <a:r>
                        <a:rPr lang="en-GB" sz="1800" dirty="0">
                          <a:effectLst/>
                          <a:latin typeface="Times New Roman" pitchFamily="18" charset="0"/>
                          <a:cs typeface="Times New Roman" pitchFamily="18" charset="0"/>
                        </a:rPr>
                        <a:t>Results</a:t>
                      </a:r>
                      <a:endParaRPr lang="en-US" sz="1800" dirty="0">
                        <a:effectLst/>
                        <a:latin typeface="Times New Roman" pitchFamily="18" charset="0"/>
                        <a:ea typeface="SimSun"/>
                        <a:cs typeface="Times New Roman" pitchFamily="18" charset="0"/>
                      </a:endParaRPr>
                    </a:p>
                  </a:txBody>
                  <a:tcPr marL="47240" marR="47240" marT="0" marB="0"/>
                </a:tc>
              </a:tr>
              <a:tr h="737719">
                <a:tc>
                  <a:txBody>
                    <a:bodyPr/>
                    <a:lstStyle/>
                    <a:p>
                      <a:pPr marL="0" marR="0" algn="just">
                        <a:spcBef>
                          <a:spcPts val="0"/>
                        </a:spcBef>
                        <a:spcAft>
                          <a:spcPts val="0"/>
                        </a:spcAft>
                      </a:pPr>
                      <a:r>
                        <a:rPr lang="en-GB" sz="1800" dirty="0">
                          <a:effectLst/>
                          <a:latin typeface="Times New Roman" pitchFamily="18" charset="0"/>
                          <a:cs typeface="Times New Roman" pitchFamily="18" charset="0"/>
                        </a:rPr>
                        <a:t>(</a:t>
                      </a:r>
                      <a:r>
                        <a:rPr lang="en-GB" sz="1800" dirty="0" err="1">
                          <a:effectLst/>
                          <a:latin typeface="Times New Roman" pitchFamily="18" charset="0"/>
                          <a:cs typeface="Times New Roman" pitchFamily="18" charset="0"/>
                        </a:rPr>
                        <a:t>Boudlal</a:t>
                      </a:r>
                      <a:r>
                        <a:rPr lang="en-GB" sz="1800" dirty="0">
                          <a:effectLst/>
                          <a:latin typeface="Times New Roman" pitchFamily="18" charset="0"/>
                          <a:cs typeface="Times New Roman" pitchFamily="18" charset="0"/>
                        </a:rPr>
                        <a:t> et al., 2011)</a:t>
                      </a:r>
                      <a:endParaRPr lang="en-US" sz="1800" dirty="0">
                        <a:effectLst/>
                        <a:latin typeface="Times New Roman" pitchFamily="18" charset="0"/>
                        <a:ea typeface="SimSun"/>
                        <a:cs typeface="Times New Roman" pitchFamily="18" charset="0"/>
                      </a:endParaRPr>
                    </a:p>
                  </a:txBody>
                  <a:tcPr marL="47240" marR="47240" marT="0" marB="0"/>
                </a:tc>
                <a:tc>
                  <a:txBody>
                    <a:bodyPr/>
                    <a:lstStyle/>
                    <a:p>
                      <a:pPr marL="0" marR="0" algn="just">
                        <a:spcBef>
                          <a:spcPts val="0"/>
                        </a:spcBef>
                        <a:spcAft>
                          <a:spcPts val="0"/>
                        </a:spcAft>
                      </a:pPr>
                      <a:r>
                        <a:rPr lang="en-GB" sz="1800" dirty="0" smtClean="0">
                          <a:effectLst/>
                          <a:latin typeface="Times New Roman" pitchFamily="18" charset="0"/>
                          <a:cs typeface="Times New Roman" pitchFamily="18" charset="0"/>
                        </a:rPr>
                        <a:t>roots</a:t>
                      </a:r>
                      <a:endParaRPr lang="en-US" sz="1800" dirty="0">
                        <a:effectLst/>
                        <a:latin typeface="Times New Roman" pitchFamily="18" charset="0"/>
                        <a:ea typeface="SimSun"/>
                        <a:cs typeface="Times New Roman" pitchFamily="18" charset="0"/>
                      </a:endParaRPr>
                    </a:p>
                  </a:txBody>
                  <a:tcPr marL="47240" marR="47240" marT="0" marB="0"/>
                </a:tc>
                <a:tc>
                  <a:txBody>
                    <a:bodyPr/>
                    <a:lstStyle/>
                    <a:p>
                      <a:pPr marL="0" marR="0" algn="just">
                        <a:spcBef>
                          <a:spcPts val="0"/>
                        </a:spcBef>
                        <a:spcAft>
                          <a:spcPts val="0"/>
                        </a:spcAft>
                      </a:pPr>
                      <a:r>
                        <a:rPr lang="en-GB" sz="1800" dirty="0" err="1">
                          <a:effectLst/>
                          <a:latin typeface="Times New Roman" pitchFamily="18" charset="0"/>
                          <a:cs typeface="Times New Roman" pitchFamily="18" charset="0"/>
                        </a:rPr>
                        <a:t>Nemlar</a:t>
                      </a:r>
                      <a:r>
                        <a:rPr lang="en-GB" sz="1800" dirty="0">
                          <a:effectLst/>
                          <a:latin typeface="Times New Roman" pitchFamily="18" charset="0"/>
                          <a:cs typeface="Times New Roman" pitchFamily="18" charset="0"/>
                        </a:rPr>
                        <a:t> corpus  consists of 500,000 words</a:t>
                      </a:r>
                      <a:endParaRPr lang="en-US" sz="1800" dirty="0">
                        <a:effectLst/>
                        <a:latin typeface="Times New Roman" pitchFamily="18" charset="0"/>
                        <a:ea typeface="SimSun"/>
                        <a:cs typeface="Times New Roman" pitchFamily="18" charset="0"/>
                      </a:endParaRPr>
                    </a:p>
                  </a:txBody>
                  <a:tcPr marL="47240" marR="47240"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The correct root was reached by more than 98% of training set</a:t>
                      </a:r>
                      <a:endParaRPr lang="en-US" sz="1800" dirty="0">
                        <a:effectLst/>
                        <a:latin typeface="Times New Roman" pitchFamily="18" charset="0"/>
                        <a:ea typeface="SimSun"/>
                        <a:cs typeface="Times New Roman" pitchFamily="18" charset="0"/>
                      </a:endParaRPr>
                    </a:p>
                  </a:txBody>
                  <a:tcPr marL="47240" marR="47240" marT="0" marB="0"/>
                </a:tc>
              </a:tr>
              <a:tr h="655750">
                <a:tc>
                  <a:txBody>
                    <a:bodyPr/>
                    <a:lstStyle/>
                    <a:p>
                      <a:pPr marL="0" marR="0" algn="just">
                        <a:spcBef>
                          <a:spcPts val="0"/>
                        </a:spcBef>
                        <a:spcAft>
                          <a:spcPts val="0"/>
                        </a:spcAft>
                      </a:pPr>
                      <a:r>
                        <a:rPr lang="en-GB" sz="1800">
                          <a:effectLst/>
                          <a:latin typeface="Times New Roman" pitchFamily="18" charset="0"/>
                          <a:cs typeface="Times New Roman" pitchFamily="18" charset="0"/>
                        </a:rPr>
                        <a:t>(El Hajar et al. 2010)</a:t>
                      </a:r>
                      <a:endParaRPr lang="en-US" sz="1800">
                        <a:effectLst/>
                        <a:latin typeface="Times New Roman" pitchFamily="18" charset="0"/>
                        <a:ea typeface="SimSun"/>
                        <a:cs typeface="Times New Roman" pitchFamily="18" charset="0"/>
                      </a:endParaRPr>
                    </a:p>
                  </a:txBody>
                  <a:tcPr marL="47240" marR="47240"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tags</a:t>
                      </a:r>
                      <a:endParaRPr lang="en-US" sz="1800" dirty="0">
                        <a:effectLst/>
                        <a:latin typeface="Times New Roman" pitchFamily="18" charset="0"/>
                        <a:ea typeface="SimSun"/>
                        <a:cs typeface="Times New Roman" pitchFamily="18" charset="0"/>
                      </a:endParaRPr>
                    </a:p>
                  </a:txBody>
                  <a:tcPr marL="47240" marR="47240" marT="0" marB="0"/>
                </a:tc>
                <a:tc>
                  <a:txBody>
                    <a:bodyPr/>
                    <a:lstStyle/>
                    <a:p>
                      <a:pPr marL="0" marR="0" algn="just">
                        <a:spcBef>
                          <a:spcPts val="0"/>
                        </a:spcBef>
                        <a:spcAft>
                          <a:spcPts val="0"/>
                        </a:spcAft>
                      </a:pPr>
                      <a:r>
                        <a:rPr lang="en-GB" sz="1800">
                          <a:effectLst/>
                          <a:latin typeface="Times New Roman" pitchFamily="18" charset="0"/>
                          <a:cs typeface="Times New Roman" pitchFamily="18" charset="0"/>
                        </a:rPr>
                        <a:t>The training of this system used manually tagged corpus</a:t>
                      </a:r>
                      <a:endParaRPr lang="en-US" sz="1800">
                        <a:effectLst/>
                        <a:latin typeface="Times New Roman" pitchFamily="18" charset="0"/>
                        <a:cs typeface="Times New Roman" pitchFamily="18" charset="0"/>
                      </a:endParaRPr>
                    </a:p>
                    <a:p>
                      <a:pPr marL="0" marR="0" algn="just">
                        <a:spcBef>
                          <a:spcPts val="0"/>
                        </a:spcBef>
                        <a:spcAft>
                          <a:spcPts val="0"/>
                        </a:spcAft>
                      </a:pPr>
                      <a:r>
                        <a:rPr lang="en-GB" sz="1800">
                          <a:effectLst/>
                          <a:latin typeface="Times New Roman" pitchFamily="18" charset="0"/>
                          <a:cs typeface="Times New Roman" pitchFamily="18" charset="0"/>
                        </a:rPr>
                        <a:t> </a:t>
                      </a:r>
                      <a:endParaRPr lang="en-US" sz="1800">
                        <a:effectLst/>
                        <a:latin typeface="Times New Roman" pitchFamily="18" charset="0"/>
                        <a:ea typeface="SimSun"/>
                        <a:cs typeface="Times New Roman" pitchFamily="18" charset="0"/>
                      </a:endParaRPr>
                    </a:p>
                  </a:txBody>
                  <a:tcPr marL="47240" marR="47240" marT="0" marB="0"/>
                </a:tc>
                <a:tc>
                  <a:txBody>
                    <a:bodyPr/>
                    <a:lstStyle/>
                    <a:p>
                      <a:pPr marL="0" marR="0" algn="just">
                        <a:spcBef>
                          <a:spcPts val="0"/>
                        </a:spcBef>
                        <a:spcAft>
                          <a:spcPts val="0"/>
                        </a:spcAft>
                      </a:pPr>
                      <a:r>
                        <a:rPr lang="en-GB" sz="1800">
                          <a:effectLst/>
                          <a:latin typeface="Times New Roman" pitchFamily="18" charset="0"/>
                          <a:cs typeface="Times New Roman" pitchFamily="18" charset="0"/>
                        </a:rPr>
                        <a:t>NA</a:t>
                      </a:r>
                      <a:endParaRPr lang="en-US" sz="1800">
                        <a:effectLst/>
                        <a:latin typeface="Times New Roman" pitchFamily="18" charset="0"/>
                        <a:ea typeface="SimSun"/>
                        <a:cs typeface="Times New Roman" pitchFamily="18" charset="0"/>
                      </a:endParaRPr>
                    </a:p>
                  </a:txBody>
                  <a:tcPr marL="47240" marR="47240" marT="0" marB="0"/>
                </a:tc>
              </a:tr>
              <a:tr h="655750">
                <a:tc>
                  <a:txBody>
                    <a:bodyPr/>
                    <a:lstStyle/>
                    <a:p>
                      <a:pPr marL="0" marR="0" algn="just">
                        <a:spcBef>
                          <a:spcPts val="0"/>
                        </a:spcBef>
                        <a:spcAft>
                          <a:spcPts val="0"/>
                        </a:spcAft>
                      </a:pPr>
                      <a:r>
                        <a:rPr lang="en-GB" sz="1800">
                          <a:effectLst/>
                          <a:latin typeface="Times New Roman" pitchFamily="18" charset="0"/>
                          <a:cs typeface="Times New Roman" pitchFamily="18" charset="0"/>
                        </a:rPr>
                        <a:t>(Alajmi et al., 2011)</a:t>
                      </a:r>
                      <a:endParaRPr lang="en-US" sz="1800">
                        <a:effectLst/>
                        <a:latin typeface="Times New Roman" pitchFamily="18" charset="0"/>
                        <a:ea typeface="SimSun"/>
                        <a:cs typeface="Times New Roman" pitchFamily="18" charset="0"/>
                      </a:endParaRPr>
                    </a:p>
                  </a:txBody>
                  <a:tcPr marL="47240" marR="47240"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States represent </a:t>
                      </a:r>
                      <a:endParaRPr lang="en-GB" sz="1800" dirty="0" smtClean="0">
                        <a:effectLst/>
                        <a:latin typeface="Times New Roman" pitchFamily="18" charset="0"/>
                        <a:cs typeface="Times New Roman" pitchFamily="18" charset="0"/>
                      </a:endParaRPr>
                    </a:p>
                    <a:p>
                      <a:pPr marL="0" marR="0" algn="just">
                        <a:spcBef>
                          <a:spcPts val="0"/>
                        </a:spcBef>
                        <a:spcAft>
                          <a:spcPts val="0"/>
                        </a:spcAft>
                      </a:pPr>
                      <a:r>
                        <a:rPr lang="en-GB" sz="1800" dirty="0" smtClean="0">
                          <a:effectLst/>
                          <a:latin typeface="Times New Roman" pitchFamily="18" charset="0"/>
                          <a:cs typeface="Times New Roman" pitchFamily="18" charset="0"/>
                        </a:rPr>
                        <a:t>prefixes</a:t>
                      </a:r>
                      <a:r>
                        <a:rPr lang="en-GB" sz="1800" dirty="0">
                          <a:effectLst/>
                          <a:latin typeface="Times New Roman" pitchFamily="18" charset="0"/>
                          <a:cs typeface="Times New Roman" pitchFamily="18" charset="0"/>
                        </a:rPr>
                        <a:t>, weight </a:t>
                      </a:r>
                      <a:endParaRPr lang="en-GB" sz="1800" dirty="0" smtClean="0">
                        <a:effectLst/>
                        <a:latin typeface="Times New Roman" pitchFamily="18" charset="0"/>
                        <a:cs typeface="Times New Roman" pitchFamily="18" charset="0"/>
                      </a:endParaRPr>
                    </a:p>
                    <a:p>
                      <a:pPr marL="0" marR="0" algn="just">
                        <a:spcBef>
                          <a:spcPts val="0"/>
                        </a:spcBef>
                        <a:spcAft>
                          <a:spcPts val="0"/>
                        </a:spcAft>
                      </a:pPr>
                      <a:r>
                        <a:rPr lang="en-GB" sz="1800" dirty="0" smtClean="0">
                          <a:effectLst/>
                          <a:latin typeface="Times New Roman" pitchFamily="18" charset="0"/>
                          <a:cs typeface="Times New Roman" pitchFamily="18" charset="0"/>
                        </a:rPr>
                        <a:t>and </a:t>
                      </a:r>
                      <a:r>
                        <a:rPr lang="en-GB" sz="1800" dirty="0">
                          <a:effectLst/>
                          <a:latin typeface="Times New Roman" pitchFamily="18" charset="0"/>
                          <a:cs typeface="Times New Roman" pitchFamily="18" charset="0"/>
                        </a:rPr>
                        <a:t>suffixes</a:t>
                      </a:r>
                      <a:endParaRPr lang="en-US" sz="1800" dirty="0">
                        <a:effectLst/>
                        <a:latin typeface="Times New Roman" pitchFamily="18" charset="0"/>
                        <a:ea typeface="SimSun"/>
                        <a:cs typeface="Times New Roman" pitchFamily="18" charset="0"/>
                      </a:endParaRPr>
                    </a:p>
                  </a:txBody>
                  <a:tcPr marL="47240" marR="47240"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To train the model they used 15 million words.</a:t>
                      </a:r>
                      <a:endParaRPr lang="en-US" sz="1800" dirty="0">
                        <a:effectLst/>
                        <a:latin typeface="Times New Roman" pitchFamily="18" charset="0"/>
                        <a:ea typeface="SimSun"/>
                        <a:cs typeface="Times New Roman" pitchFamily="18" charset="0"/>
                      </a:endParaRPr>
                    </a:p>
                  </a:txBody>
                  <a:tcPr marL="47240" marR="47240"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Precision is  95%</a:t>
                      </a:r>
                      <a:endParaRPr lang="en-US" sz="1800" dirty="0">
                        <a:effectLst/>
                        <a:latin typeface="Times New Roman" pitchFamily="18" charset="0"/>
                        <a:ea typeface="SimSun"/>
                        <a:cs typeface="Times New Roman" pitchFamily="18" charset="0"/>
                      </a:endParaRPr>
                    </a:p>
                  </a:txBody>
                  <a:tcPr marL="47240" marR="47240" marT="0" marB="0"/>
                </a:tc>
              </a:tr>
              <a:tr h="889278">
                <a:tc>
                  <a:txBody>
                    <a:bodyPr/>
                    <a:lstStyle/>
                    <a:p>
                      <a:pPr marL="0" marR="0" algn="just">
                        <a:spcBef>
                          <a:spcPts val="0"/>
                        </a:spcBef>
                        <a:spcAft>
                          <a:spcPts val="0"/>
                        </a:spcAft>
                      </a:pPr>
                      <a:r>
                        <a:rPr lang="en-GB" sz="1800" dirty="0">
                          <a:effectLst/>
                          <a:latin typeface="Times New Roman" pitchFamily="18" charset="0"/>
                          <a:cs typeface="Times New Roman" pitchFamily="18" charset="0"/>
                        </a:rPr>
                        <a:t>(</a:t>
                      </a:r>
                      <a:r>
                        <a:rPr lang="en-GB" sz="1800" dirty="0" err="1">
                          <a:effectLst/>
                          <a:latin typeface="Times New Roman" pitchFamily="18" charset="0"/>
                          <a:cs typeface="Times New Roman" pitchFamily="18" charset="0"/>
                        </a:rPr>
                        <a:t>Naradowsky</a:t>
                      </a:r>
                      <a:r>
                        <a:rPr lang="en-GB" sz="1800" dirty="0">
                          <a:effectLst/>
                          <a:latin typeface="Times New Roman" pitchFamily="18" charset="0"/>
                          <a:cs typeface="Times New Roman" pitchFamily="18" charset="0"/>
                        </a:rPr>
                        <a:t> et al., 2011)</a:t>
                      </a:r>
                      <a:endParaRPr lang="en-US" sz="1800" dirty="0">
                        <a:effectLst/>
                        <a:latin typeface="Times New Roman" pitchFamily="18" charset="0"/>
                        <a:ea typeface="SimSun"/>
                        <a:cs typeface="Times New Roman" pitchFamily="18" charset="0"/>
                      </a:endParaRPr>
                    </a:p>
                  </a:txBody>
                  <a:tcPr marL="47240" marR="47240"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NA</a:t>
                      </a:r>
                      <a:endParaRPr lang="en-US" sz="1800" dirty="0">
                        <a:effectLst/>
                        <a:latin typeface="Times New Roman" pitchFamily="18" charset="0"/>
                        <a:ea typeface="SimSun"/>
                        <a:cs typeface="Times New Roman" pitchFamily="18" charset="0"/>
                      </a:endParaRPr>
                    </a:p>
                  </a:txBody>
                  <a:tcPr marL="47240" marR="47240"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used corpus which contains 6139 phrases that are short from English, Hebrew, and translation of the Bible in Arabic</a:t>
                      </a:r>
                      <a:endParaRPr lang="en-US" sz="1800" dirty="0">
                        <a:effectLst/>
                        <a:latin typeface="Times New Roman" pitchFamily="18" charset="0"/>
                        <a:ea typeface="SimSun"/>
                        <a:cs typeface="Times New Roman" pitchFamily="18" charset="0"/>
                      </a:endParaRPr>
                    </a:p>
                  </a:txBody>
                  <a:tcPr marL="47240" marR="47240"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NA</a:t>
                      </a:r>
                      <a:endParaRPr lang="en-US" sz="1800" dirty="0">
                        <a:effectLst/>
                        <a:latin typeface="Times New Roman" pitchFamily="18" charset="0"/>
                        <a:ea typeface="SimSun"/>
                        <a:cs typeface="Times New Roman" pitchFamily="18" charset="0"/>
                      </a:endParaRPr>
                    </a:p>
                  </a:txBody>
                  <a:tcPr marL="47240" marR="47240" marT="0" marB="0"/>
                </a:tc>
              </a:tr>
            </a:tbl>
          </a:graphicData>
        </a:graphic>
      </p:graphicFrame>
      <p:sp>
        <p:nvSpPr>
          <p:cNvPr id="4" name="Slide Number Placeholder 3"/>
          <p:cNvSpPr>
            <a:spLocks noGrp="1"/>
          </p:cNvSpPr>
          <p:nvPr>
            <p:ph type="sldNum" sz="quarter" idx="12"/>
          </p:nvPr>
        </p:nvSpPr>
        <p:spPr/>
        <p:txBody>
          <a:bodyPr/>
          <a:lstStyle/>
          <a:p>
            <a:fld id="{FB33EB8A-CBE6-4388-AD79-CE6F94EE9ED7}" type="slidenum">
              <a:rPr lang="en-US" smtClean="0"/>
              <a:t>16</a:t>
            </a:fld>
            <a:endParaRPr lang="en-US"/>
          </a:p>
        </p:txBody>
      </p:sp>
      <p:sp>
        <p:nvSpPr>
          <p:cNvPr id="6" name="Text Box 2"/>
          <p:cNvSpPr txBox="1">
            <a:spLocks noChangeArrowheads="1"/>
          </p:cNvSpPr>
          <p:nvPr/>
        </p:nvSpPr>
        <p:spPr bwMode="auto">
          <a:xfrm>
            <a:off x="2333563" y="2039662"/>
            <a:ext cx="6794719"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2400" dirty="0">
                <a:solidFill>
                  <a:schemeClr val="tx2"/>
                </a:solidFill>
                <a:latin typeface="Times New Roman" pitchFamily="18" charset="0"/>
                <a:cs typeface="Times New Roman" pitchFamily="18" charset="0"/>
              </a:rPr>
              <a:t>Table 2. Morphological Analysis summary</a:t>
            </a:r>
          </a:p>
        </p:txBody>
      </p:sp>
    </p:spTree>
    <p:extLst>
      <p:ext uri="{BB962C8B-B14F-4D97-AF65-F5344CB8AC3E}">
        <p14:creationId xmlns:p14="http://schemas.microsoft.com/office/powerpoint/2010/main" val="21953311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itchFamily="18" charset="0"/>
                <a:cs typeface="Times New Roman" pitchFamily="18" charset="0"/>
              </a:rPr>
              <a:t>Applications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05961030"/>
              </p:ext>
            </p:extLst>
          </p:nvPr>
        </p:nvGraphicFramePr>
        <p:xfrm>
          <a:off x="362607" y="2442884"/>
          <a:ext cx="11177752" cy="4036744"/>
        </p:xfrm>
        <a:graphic>
          <a:graphicData uri="http://schemas.openxmlformats.org/drawingml/2006/table">
            <a:tbl>
              <a:tblPr firstRow="1" firstCol="1" bandRow="1">
                <a:tableStyleId>{5C22544A-7EE6-4342-B048-85BDC9FD1C3A}</a:tableStyleId>
              </a:tblPr>
              <a:tblGrid>
                <a:gridCol w="1964068"/>
                <a:gridCol w="2807708"/>
                <a:gridCol w="3675995"/>
                <a:gridCol w="2729981"/>
              </a:tblGrid>
              <a:tr h="361107">
                <a:tc>
                  <a:txBody>
                    <a:bodyPr/>
                    <a:lstStyle/>
                    <a:p>
                      <a:pPr marL="0" marR="0" algn="just">
                        <a:spcBef>
                          <a:spcPts val="0"/>
                        </a:spcBef>
                        <a:spcAft>
                          <a:spcPts val="0"/>
                        </a:spcAft>
                      </a:pPr>
                      <a:r>
                        <a:rPr lang="en-GB" sz="1800" b="1" kern="1200" dirty="0">
                          <a:solidFill>
                            <a:schemeClr val="lt1"/>
                          </a:solidFill>
                          <a:effectLst/>
                          <a:latin typeface="Times New Roman" pitchFamily="18" charset="0"/>
                          <a:ea typeface="+mn-ea"/>
                          <a:cs typeface="Times New Roman" pitchFamily="18" charset="0"/>
                        </a:rPr>
                        <a:t>Reference</a:t>
                      </a:r>
                      <a:endParaRPr lang="en-US" sz="1800" b="1" kern="1200" dirty="0">
                        <a:solidFill>
                          <a:schemeClr val="lt1"/>
                        </a:solidFill>
                        <a:effectLst/>
                        <a:latin typeface="Times New Roman" pitchFamily="18" charset="0"/>
                        <a:ea typeface="+mn-ea"/>
                        <a:cs typeface="Times New Roman" pitchFamily="18" charset="0"/>
                      </a:endParaRPr>
                    </a:p>
                  </a:txBody>
                  <a:tcPr marL="33336" marR="33336" marT="0" marB="0"/>
                </a:tc>
                <a:tc>
                  <a:txBody>
                    <a:bodyPr/>
                    <a:lstStyle/>
                    <a:p>
                      <a:pPr marL="0" marR="0" algn="just" defTabSz="457200" rtl="0" eaLnBrk="1" latinLnBrk="0" hangingPunct="1">
                        <a:spcBef>
                          <a:spcPts val="0"/>
                        </a:spcBef>
                        <a:spcAft>
                          <a:spcPts val="0"/>
                        </a:spcAft>
                      </a:pPr>
                      <a:r>
                        <a:rPr lang="en-GB" sz="1800" b="1" kern="1200" dirty="0">
                          <a:solidFill>
                            <a:schemeClr val="lt1"/>
                          </a:solidFill>
                          <a:effectLst/>
                          <a:latin typeface="Times New Roman" pitchFamily="18" charset="0"/>
                          <a:ea typeface="+mn-ea"/>
                          <a:cs typeface="Times New Roman" pitchFamily="18" charset="0"/>
                        </a:rPr>
                        <a:t>Corpus</a:t>
                      </a:r>
                      <a:endParaRPr lang="en-US" sz="1800" b="1" kern="1200" dirty="0">
                        <a:solidFill>
                          <a:schemeClr val="lt1"/>
                        </a:solidFill>
                        <a:effectLst/>
                        <a:latin typeface="Times New Roman" pitchFamily="18" charset="0"/>
                        <a:ea typeface="+mn-ea"/>
                        <a:cs typeface="Times New Roman" pitchFamily="18" charset="0"/>
                      </a:endParaRPr>
                    </a:p>
                  </a:txBody>
                  <a:tcPr marL="33336" marR="33336" marT="0" marB="0"/>
                </a:tc>
                <a:tc>
                  <a:txBody>
                    <a:bodyPr/>
                    <a:lstStyle/>
                    <a:p>
                      <a:pPr marL="0" marR="0" algn="just" defTabSz="457200" rtl="0" eaLnBrk="1" latinLnBrk="0" hangingPunct="1">
                        <a:spcBef>
                          <a:spcPts val="0"/>
                        </a:spcBef>
                        <a:spcAft>
                          <a:spcPts val="0"/>
                        </a:spcAft>
                      </a:pPr>
                      <a:r>
                        <a:rPr lang="en-GB" sz="1800" b="1" kern="1200" dirty="0">
                          <a:solidFill>
                            <a:schemeClr val="lt1"/>
                          </a:solidFill>
                          <a:effectLst/>
                          <a:latin typeface="Times New Roman" pitchFamily="18" charset="0"/>
                          <a:ea typeface="+mn-ea"/>
                          <a:cs typeface="Times New Roman" pitchFamily="18" charset="0"/>
                        </a:rPr>
                        <a:t>Main technique</a:t>
                      </a:r>
                      <a:endParaRPr lang="en-US" sz="1800" b="1" kern="1200" dirty="0">
                        <a:solidFill>
                          <a:schemeClr val="lt1"/>
                        </a:solidFill>
                        <a:effectLst/>
                        <a:latin typeface="Times New Roman" pitchFamily="18" charset="0"/>
                        <a:ea typeface="+mn-ea"/>
                        <a:cs typeface="Times New Roman" pitchFamily="18" charset="0"/>
                      </a:endParaRPr>
                    </a:p>
                  </a:txBody>
                  <a:tcPr marL="33336" marR="33336" marT="0" marB="0"/>
                </a:tc>
                <a:tc>
                  <a:txBody>
                    <a:bodyPr/>
                    <a:lstStyle/>
                    <a:p>
                      <a:pPr marL="0" marR="0" algn="just" defTabSz="457200" rtl="0" eaLnBrk="1" latinLnBrk="0" hangingPunct="1">
                        <a:spcBef>
                          <a:spcPts val="0"/>
                        </a:spcBef>
                        <a:spcAft>
                          <a:spcPts val="0"/>
                        </a:spcAft>
                      </a:pPr>
                      <a:r>
                        <a:rPr lang="en-GB" sz="1800" b="1" kern="1200" dirty="0">
                          <a:solidFill>
                            <a:schemeClr val="lt1"/>
                          </a:solidFill>
                          <a:effectLst/>
                          <a:latin typeface="Times New Roman" pitchFamily="18" charset="0"/>
                          <a:ea typeface="+mn-ea"/>
                          <a:cs typeface="Times New Roman" pitchFamily="18" charset="0"/>
                        </a:rPr>
                        <a:t>Results</a:t>
                      </a:r>
                      <a:endParaRPr lang="en-US" sz="1800" b="1" kern="1200" dirty="0">
                        <a:solidFill>
                          <a:schemeClr val="lt1"/>
                        </a:solidFill>
                        <a:effectLst/>
                        <a:latin typeface="Times New Roman" pitchFamily="18" charset="0"/>
                        <a:ea typeface="+mn-ea"/>
                        <a:cs typeface="Times New Roman" pitchFamily="18" charset="0"/>
                      </a:endParaRPr>
                    </a:p>
                  </a:txBody>
                  <a:tcPr marL="33336" marR="33336" marT="0" marB="0"/>
                </a:tc>
              </a:tr>
              <a:tr h="722214">
                <a:tc>
                  <a:txBody>
                    <a:bodyPr/>
                    <a:lstStyle/>
                    <a:p>
                      <a:pPr marL="0" marR="0" algn="just">
                        <a:spcBef>
                          <a:spcPts val="0"/>
                        </a:spcBef>
                        <a:spcAft>
                          <a:spcPts val="0"/>
                        </a:spcAft>
                      </a:pPr>
                      <a:r>
                        <a:rPr lang="en-GB" sz="1800" b="1" kern="1200" dirty="0">
                          <a:solidFill>
                            <a:schemeClr val="lt1"/>
                          </a:solidFill>
                          <a:effectLst/>
                          <a:latin typeface="Times New Roman" pitchFamily="18" charset="0"/>
                          <a:ea typeface="+mn-ea"/>
                          <a:cs typeface="Times New Roman" pitchFamily="18" charset="0"/>
                        </a:rPr>
                        <a:t>(Duh et al., 2005)</a:t>
                      </a:r>
                      <a:endParaRPr lang="en-US" sz="1800" b="1" kern="1200" dirty="0">
                        <a:solidFill>
                          <a:schemeClr val="lt1"/>
                        </a:solidFill>
                        <a:effectLst/>
                        <a:latin typeface="Times New Roman" pitchFamily="18" charset="0"/>
                        <a:ea typeface="+mn-ea"/>
                        <a:cs typeface="Times New Roman" pitchFamily="18" charset="0"/>
                      </a:endParaRPr>
                    </a:p>
                  </a:txBody>
                  <a:tcPr marL="33336" marR="33336" marT="0" marB="0"/>
                </a:tc>
                <a:tc>
                  <a:txBody>
                    <a:bodyPr/>
                    <a:lstStyle/>
                    <a:p>
                      <a:pPr marL="0" marR="0" algn="just">
                        <a:spcBef>
                          <a:spcPts val="0"/>
                        </a:spcBef>
                        <a:spcAft>
                          <a:spcPts val="0"/>
                        </a:spcAft>
                      </a:pPr>
                      <a:r>
                        <a:rPr lang="en-GB" sz="1800" kern="1200" dirty="0">
                          <a:solidFill>
                            <a:schemeClr val="dk1"/>
                          </a:solidFill>
                          <a:effectLst/>
                          <a:latin typeface="Times New Roman" pitchFamily="18" charset="0"/>
                          <a:ea typeface="+mn-ea"/>
                          <a:cs typeface="Times New Roman" pitchFamily="18" charset="0"/>
                        </a:rPr>
                        <a:t>CallHome Egyptian Colloquial Arabic (ECA)</a:t>
                      </a:r>
                      <a:endParaRPr lang="en-US" sz="1800" kern="1200" dirty="0">
                        <a:solidFill>
                          <a:schemeClr val="dk1"/>
                        </a:solidFill>
                        <a:effectLst/>
                        <a:latin typeface="Times New Roman" pitchFamily="18" charset="0"/>
                        <a:ea typeface="+mn-ea"/>
                        <a:cs typeface="Times New Roman" pitchFamily="18" charset="0"/>
                      </a:endParaRPr>
                    </a:p>
                  </a:txBody>
                  <a:tcPr marL="33336" marR="33336" marT="0" marB="0"/>
                </a:tc>
                <a:tc>
                  <a:txBody>
                    <a:bodyPr/>
                    <a:lstStyle/>
                    <a:p>
                      <a:pPr marL="0" marR="0" algn="just">
                        <a:spcBef>
                          <a:spcPts val="0"/>
                        </a:spcBef>
                        <a:spcAft>
                          <a:spcPts val="0"/>
                        </a:spcAft>
                      </a:pPr>
                      <a:r>
                        <a:rPr lang="en-GB" sz="1800" kern="1200" dirty="0">
                          <a:solidFill>
                            <a:schemeClr val="dk1"/>
                          </a:solidFill>
                          <a:effectLst/>
                          <a:latin typeface="Times New Roman" pitchFamily="18" charset="0"/>
                          <a:ea typeface="+mn-ea"/>
                          <a:cs typeface="Times New Roman" pitchFamily="18" charset="0"/>
                        </a:rPr>
                        <a:t>Trigram</a:t>
                      </a:r>
                      <a:endParaRPr lang="en-US" sz="1800" kern="1200" dirty="0">
                        <a:solidFill>
                          <a:schemeClr val="dk1"/>
                        </a:solidFill>
                        <a:effectLst/>
                        <a:latin typeface="Times New Roman" pitchFamily="18" charset="0"/>
                        <a:ea typeface="+mn-ea"/>
                        <a:cs typeface="Times New Roman" pitchFamily="18" charset="0"/>
                      </a:endParaRPr>
                    </a:p>
                  </a:txBody>
                  <a:tcPr marL="33336" marR="33336" marT="0" marB="0"/>
                </a:tc>
                <a:tc>
                  <a:txBody>
                    <a:bodyPr/>
                    <a:lstStyle/>
                    <a:p>
                      <a:pPr marL="0" marR="0" algn="just">
                        <a:spcBef>
                          <a:spcPts val="0"/>
                        </a:spcBef>
                        <a:spcAft>
                          <a:spcPts val="0"/>
                        </a:spcAft>
                      </a:pPr>
                      <a:r>
                        <a:rPr lang="en-GB" sz="1800" kern="1200" dirty="0">
                          <a:solidFill>
                            <a:schemeClr val="dk1"/>
                          </a:solidFill>
                          <a:effectLst/>
                          <a:latin typeface="Times New Roman" pitchFamily="18" charset="0"/>
                          <a:ea typeface="+mn-ea"/>
                          <a:cs typeface="Times New Roman" pitchFamily="18" charset="0"/>
                        </a:rPr>
                        <a:t>Accuracy</a:t>
                      </a:r>
                      <a:endParaRPr lang="en-US" sz="1800" kern="1200" dirty="0">
                        <a:solidFill>
                          <a:schemeClr val="dk1"/>
                        </a:solidFill>
                        <a:effectLst/>
                        <a:latin typeface="Times New Roman" pitchFamily="18" charset="0"/>
                        <a:ea typeface="+mn-ea"/>
                        <a:cs typeface="Times New Roman" pitchFamily="18" charset="0"/>
                      </a:endParaRPr>
                    </a:p>
                    <a:p>
                      <a:pPr marL="0" marR="0" algn="just">
                        <a:spcBef>
                          <a:spcPts val="0"/>
                        </a:spcBef>
                        <a:spcAft>
                          <a:spcPts val="0"/>
                        </a:spcAft>
                      </a:pPr>
                      <a:r>
                        <a:rPr lang="en-GB" sz="1800" kern="1200" dirty="0">
                          <a:solidFill>
                            <a:schemeClr val="dk1"/>
                          </a:solidFill>
                          <a:effectLst/>
                          <a:latin typeface="Times New Roman" pitchFamily="18" charset="0"/>
                          <a:ea typeface="+mn-ea"/>
                          <a:cs typeface="Times New Roman" pitchFamily="18" charset="0"/>
                        </a:rPr>
                        <a:t>68.48%</a:t>
                      </a:r>
                      <a:endParaRPr lang="en-US" sz="1800" kern="1200" dirty="0">
                        <a:solidFill>
                          <a:schemeClr val="dk1"/>
                        </a:solidFill>
                        <a:effectLst/>
                        <a:latin typeface="Times New Roman" pitchFamily="18" charset="0"/>
                        <a:ea typeface="+mn-ea"/>
                        <a:cs typeface="Times New Roman" pitchFamily="18" charset="0"/>
                      </a:endParaRPr>
                    </a:p>
                  </a:txBody>
                  <a:tcPr marL="33336" marR="33336" marT="0" marB="0"/>
                </a:tc>
              </a:tr>
              <a:tr h="722214">
                <a:tc>
                  <a:txBody>
                    <a:bodyPr/>
                    <a:lstStyle/>
                    <a:p>
                      <a:pPr marL="0" marR="0" algn="just">
                        <a:spcBef>
                          <a:spcPts val="0"/>
                        </a:spcBef>
                        <a:spcAft>
                          <a:spcPts val="0"/>
                        </a:spcAft>
                      </a:pPr>
                      <a:r>
                        <a:rPr lang="en-GB" sz="1800" b="1" kern="1200">
                          <a:solidFill>
                            <a:schemeClr val="lt1"/>
                          </a:solidFill>
                          <a:effectLst/>
                          <a:latin typeface="Times New Roman" pitchFamily="18" charset="0"/>
                          <a:ea typeface="+mn-ea"/>
                          <a:cs typeface="Times New Roman" pitchFamily="18" charset="0"/>
                        </a:rPr>
                        <a:t>(Al Shamsi et al., 2006</a:t>
                      </a:r>
                      <a:endParaRPr lang="en-US" sz="1800" b="1" kern="1200">
                        <a:solidFill>
                          <a:schemeClr val="lt1"/>
                        </a:solidFill>
                        <a:effectLst/>
                        <a:latin typeface="Times New Roman" pitchFamily="18" charset="0"/>
                        <a:ea typeface="+mn-ea"/>
                        <a:cs typeface="Times New Roman" pitchFamily="18" charset="0"/>
                      </a:endParaRPr>
                    </a:p>
                  </a:txBody>
                  <a:tcPr marL="33336" marR="33336" marT="0" marB="0"/>
                </a:tc>
                <a:tc>
                  <a:txBody>
                    <a:bodyPr/>
                    <a:lstStyle/>
                    <a:p>
                      <a:pPr marL="0" marR="0" algn="just">
                        <a:spcBef>
                          <a:spcPts val="0"/>
                        </a:spcBef>
                        <a:spcAft>
                          <a:spcPts val="0"/>
                        </a:spcAft>
                      </a:pPr>
                      <a:r>
                        <a:rPr lang="en-GB" sz="1800" kern="1200" dirty="0">
                          <a:solidFill>
                            <a:schemeClr val="dk1"/>
                          </a:solidFill>
                          <a:effectLst/>
                          <a:latin typeface="Times New Roman" pitchFamily="18" charset="0"/>
                          <a:ea typeface="+mn-ea"/>
                          <a:cs typeface="Times New Roman" pitchFamily="18" charset="0"/>
                        </a:rPr>
                        <a:t>10 MBs of Arabic corpus</a:t>
                      </a:r>
                      <a:endParaRPr lang="en-US" sz="1800" kern="1200" dirty="0">
                        <a:solidFill>
                          <a:schemeClr val="dk1"/>
                        </a:solidFill>
                        <a:effectLst/>
                        <a:latin typeface="Times New Roman" pitchFamily="18" charset="0"/>
                        <a:ea typeface="+mn-ea"/>
                        <a:cs typeface="Times New Roman" pitchFamily="18" charset="0"/>
                      </a:endParaRPr>
                    </a:p>
                  </a:txBody>
                  <a:tcPr marL="33336" marR="33336" marT="0" marB="0"/>
                </a:tc>
                <a:tc>
                  <a:txBody>
                    <a:bodyPr/>
                    <a:lstStyle/>
                    <a:p>
                      <a:pPr marL="0" marR="0" algn="just">
                        <a:spcBef>
                          <a:spcPts val="0"/>
                        </a:spcBef>
                        <a:spcAft>
                          <a:spcPts val="0"/>
                        </a:spcAft>
                      </a:pPr>
                      <a:r>
                        <a:rPr lang="en-GB" sz="1800" kern="1200">
                          <a:solidFill>
                            <a:schemeClr val="dk1"/>
                          </a:solidFill>
                          <a:effectLst/>
                          <a:latin typeface="Times New Roman" pitchFamily="18" charset="0"/>
                          <a:ea typeface="+mn-ea"/>
                          <a:cs typeface="Times New Roman" pitchFamily="18" charset="0"/>
                        </a:rPr>
                        <a:t>Trigram</a:t>
                      </a:r>
                      <a:endParaRPr lang="en-US" sz="1800" kern="1200">
                        <a:solidFill>
                          <a:schemeClr val="dk1"/>
                        </a:solidFill>
                        <a:effectLst/>
                        <a:latin typeface="Times New Roman" pitchFamily="18" charset="0"/>
                        <a:ea typeface="+mn-ea"/>
                        <a:cs typeface="Times New Roman" pitchFamily="18" charset="0"/>
                      </a:endParaRPr>
                    </a:p>
                  </a:txBody>
                  <a:tcPr marL="33336" marR="33336" marT="0" marB="0"/>
                </a:tc>
                <a:tc>
                  <a:txBody>
                    <a:bodyPr/>
                    <a:lstStyle/>
                    <a:p>
                      <a:pPr marL="0" marR="0" algn="just">
                        <a:spcBef>
                          <a:spcPts val="0"/>
                        </a:spcBef>
                        <a:spcAft>
                          <a:spcPts val="0"/>
                        </a:spcAft>
                      </a:pPr>
                      <a:r>
                        <a:rPr lang="en-GB" sz="1800" kern="1200" dirty="0">
                          <a:solidFill>
                            <a:schemeClr val="dk1"/>
                          </a:solidFill>
                          <a:effectLst/>
                          <a:latin typeface="Times New Roman" pitchFamily="18" charset="0"/>
                          <a:ea typeface="+mn-ea"/>
                          <a:cs typeface="Times New Roman" pitchFamily="18" charset="0"/>
                        </a:rPr>
                        <a:t>Performance 97%</a:t>
                      </a:r>
                      <a:endParaRPr lang="en-US" sz="1800" kern="1200" dirty="0">
                        <a:solidFill>
                          <a:schemeClr val="dk1"/>
                        </a:solidFill>
                        <a:effectLst/>
                        <a:latin typeface="Times New Roman" pitchFamily="18" charset="0"/>
                        <a:ea typeface="+mn-ea"/>
                        <a:cs typeface="Times New Roman" pitchFamily="18" charset="0"/>
                      </a:endParaRPr>
                    </a:p>
                  </a:txBody>
                  <a:tcPr marL="33336" marR="33336" marT="0" marB="0"/>
                </a:tc>
              </a:tr>
              <a:tr h="722214">
                <a:tc>
                  <a:txBody>
                    <a:bodyPr/>
                    <a:lstStyle/>
                    <a:p>
                      <a:pPr marL="0" marR="0" algn="just">
                        <a:spcBef>
                          <a:spcPts val="0"/>
                        </a:spcBef>
                        <a:spcAft>
                          <a:spcPts val="0"/>
                        </a:spcAft>
                      </a:pPr>
                      <a:r>
                        <a:rPr lang="en-GB" sz="1800" b="1" kern="1200">
                          <a:solidFill>
                            <a:schemeClr val="lt1"/>
                          </a:solidFill>
                          <a:effectLst/>
                          <a:latin typeface="Times New Roman" pitchFamily="18" charset="0"/>
                          <a:ea typeface="+mn-ea"/>
                          <a:cs typeface="Times New Roman" pitchFamily="18" charset="0"/>
                        </a:rPr>
                        <a:t>(ElHadj et al., 2009)</a:t>
                      </a:r>
                      <a:endParaRPr lang="en-US" sz="1800" b="1" kern="1200">
                        <a:solidFill>
                          <a:schemeClr val="lt1"/>
                        </a:solidFill>
                        <a:effectLst/>
                        <a:latin typeface="Times New Roman" pitchFamily="18" charset="0"/>
                        <a:ea typeface="+mn-ea"/>
                        <a:cs typeface="Times New Roman" pitchFamily="18" charset="0"/>
                      </a:endParaRPr>
                    </a:p>
                  </a:txBody>
                  <a:tcPr marL="33336" marR="33336" marT="0" marB="0"/>
                </a:tc>
                <a:tc>
                  <a:txBody>
                    <a:bodyPr/>
                    <a:lstStyle/>
                    <a:p>
                      <a:pPr marL="0" marR="0" algn="just">
                        <a:spcBef>
                          <a:spcPts val="0"/>
                        </a:spcBef>
                        <a:spcAft>
                          <a:spcPts val="0"/>
                        </a:spcAft>
                      </a:pPr>
                      <a:r>
                        <a:rPr lang="en-GB" sz="1800" kern="1200">
                          <a:solidFill>
                            <a:schemeClr val="dk1"/>
                          </a:solidFill>
                          <a:effectLst/>
                          <a:latin typeface="Times New Roman" pitchFamily="18" charset="0"/>
                          <a:ea typeface="+mn-ea"/>
                          <a:cs typeface="Times New Roman" pitchFamily="18" charset="0"/>
                        </a:rPr>
                        <a:t>Book from third Hijri</a:t>
                      </a:r>
                      <a:endParaRPr lang="en-US" sz="1800" kern="1200">
                        <a:solidFill>
                          <a:schemeClr val="dk1"/>
                        </a:solidFill>
                        <a:effectLst/>
                        <a:latin typeface="Times New Roman" pitchFamily="18" charset="0"/>
                        <a:ea typeface="+mn-ea"/>
                        <a:cs typeface="Times New Roman" pitchFamily="18" charset="0"/>
                      </a:endParaRPr>
                    </a:p>
                  </a:txBody>
                  <a:tcPr marL="33336" marR="33336" marT="0" marB="0"/>
                </a:tc>
                <a:tc>
                  <a:txBody>
                    <a:bodyPr/>
                    <a:lstStyle/>
                    <a:p>
                      <a:pPr marL="0" marR="0" algn="just">
                        <a:spcBef>
                          <a:spcPts val="0"/>
                        </a:spcBef>
                        <a:spcAft>
                          <a:spcPts val="0"/>
                        </a:spcAft>
                      </a:pPr>
                      <a:r>
                        <a:rPr lang="en-GB" sz="1800" kern="1200" dirty="0" smtClean="0">
                          <a:solidFill>
                            <a:schemeClr val="dk1"/>
                          </a:solidFill>
                          <a:effectLst/>
                          <a:latin typeface="Times New Roman" pitchFamily="18" charset="0"/>
                          <a:ea typeface="+mn-ea"/>
                          <a:cs typeface="Times New Roman" pitchFamily="18" charset="0"/>
                        </a:rPr>
                        <a:t>HMM + morphological </a:t>
                      </a:r>
                      <a:r>
                        <a:rPr lang="en-GB" sz="1800" kern="1200" dirty="0" err="1">
                          <a:solidFill>
                            <a:schemeClr val="dk1"/>
                          </a:solidFill>
                          <a:effectLst/>
                          <a:latin typeface="Times New Roman" pitchFamily="18" charset="0"/>
                          <a:ea typeface="+mn-ea"/>
                          <a:cs typeface="Times New Roman" pitchFamily="18" charset="0"/>
                        </a:rPr>
                        <a:t>analyzer</a:t>
                      </a:r>
                      <a:endParaRPr lang="en-US" sz="1800" kern="1200" dirty="0">
                        <a:solidFill>
                          <a:schemeClr val="dk1"/>
                        </a:solidFill>
                        <a:effectLst/>
                        <a:latin typeface="Times New Roman" pitchFamily="18" charset="0"/>
                        <a:ea typeface="+mn-ea"/>
                        <a:cs typeface="Times New Roman" pitchFamily="18" charset="0"/>
                      </a:endParaRPr>
                    </a:p>
                  </a:txBody>
                  <a:tcPr marL="33336" marR="33336" marT="0" marB="0"/>
                </a:tc>
                <a:tc>
                  <a:txBody>
                    <a:bodyPr/>
                    <a:lstStyle/>
                    <a:p>
                      <a:pPr marL="0" marR="0" algn="just">
                        <a:spcBef>
                          <a:spcPts val="0"/>
                        </a:spcBef>
                        <a:spcAft>
                          <a:spcPts val="0"/>
                        </a:spcAft>
                      </a:pPr>
                      <a:r>
                        <a:rPr lang="en-US" sz="1800" kern="1200" dirty="0">
                          <a:solidFill>
                            <a:schemeClr val="dk1"/>
                          </a:solidFill>
                          <a:effectLst/>
                          <a:latin typeface="Times New Roman" pitchFamily="18" charset="0"/>
                          <a:ea typeface="+mn-ea"/>
                          <a:cs typeface="Times New Roman" pitchFamily="18" charset="0"/>
                        </a:rPr>
                        <a:t>recognition rate was 96%</a:t>
                      </a:r>
                    </a:p>
                    <a:p>
                      <a:pPr marL="0" marR="0" algn="just">
                        <a:spcBef>
                          <a:spcPts val="0"/>
                        </a:spcBef>
                        <a:spcAft>
                          <a:spcPts val="0"/>
                        </a:spcAft>
                      </a:pPr>
                      <a:r>
                        <a:rPr lang="en-GB" sz="1800" kern="1200" dirty="0">
                          <a:solidFill>
                            <a:schemeClr val="dk1"/>
                          </a:solidFill>
                          <a:effectLst/>
                          <a:latin typeface="Times New Roman" pitchFamily="18" charset="0"/>
                          <a:ea typeface="+mn-ea"/>
                          <a:cs typeface="Times New Roman" pitchFamily="18" charset="0"/>
                        </a:rPr>
                        <a:t> </a:t>
                      </a:r>
                      <a:endParaRPr lang="en-US" sz="1800" kern="1200" dirty="0">
                        <a:solidFill>
                          <a:schemeClr val="dk1"/>
                        </a:solidFill>
                        <a:effectLst/>
                        <a:latin typeface="Times New Roman" pitchFamily="18" charset="0"/>
                        <a:ea typeface="+mn-ea"/>
                        <a:cs typeface="Times New Roman" pitchFamily="18" charset="0"/>
                      </a:endParaRPr>
                    </a:p>
                  </a:txBody>
                  <a:tcPr marL="33336" marR="33336" marT="0" marB="0"/>
                </a:tc>
              </a:tr>
              <a:tr h="704953">
                <a:tc>
                  <a:txBody>
                    <a:bodyPr/>
                    <a:lstStyle/>
                    <a:p>
                      <a:pPr marL="0" marR="0" algn="just">
                        <a:spcBef>
                          <a:spcPts val="0"/>
                        </a:spcBef>
                        <a:spcAft>
                          <a:spcPts val="0"/>
                        </a:spcAft>
                      </a:pPr>
                      <a:r>
                        <a:rPr lang="en-GB" sz="1800" b="1" kern="1200" dirty="0">
                          <a:solidFill>
                            <a:schemeClr val="lt1"/>
                          </a:solidFill>
                          <a:effectLst/>
                          <a:latin typeface="Times New Roman" pitchFamily="18" charset="0"/>
                          <a:ea typeface="+mn-ea"/>
                          <a:cs typeface="Times New Roman" pitchFamily="18" charset="0"/>
                        </a:rPr>
                        <a:t>(</a:t>
                      </a:r>
                      <a:r>
                        <a:rPr lang="en-GB" sz="1800" b="1" kern="1200" dirty="0" err="1">
                          <a:solidFill>
                            <a:schemeClr val="lt1"/>
                          </a:solidFill>
                          <a:effectLst/>
                          <a:latin typeface="Times New Roman" pitchFamily="18" charset="0"/>
                          <a:ea typeface="+mn-ea"/>
                          <a:cs typeface="Times New Roman" pitchFamily="18" charset="0"/>
                        </a:rPr>
                        <a:t>Albared</a:t>
                      </a:r>
                      <a:r>
                        <a:rPr lang="en-GB" sz="1800" b="1" kern="1200" dirty="0">
                          <a:solidFill>
                            <a:schemeClr val="lt1"/>
                          </a:solidFill>
                          <a:effectLst/>
                          <a:latin typeface="Times New Roman" pitchFamily="18" charset="0"/>
                          <a:ea typeface="+mn-ea"/>
                          <a:cs typeface="Times New Roman" pitchFamily="18" charset="0"/>
                        </a:rPr>
                        <a:t> et al., 2010)</a:t>
                      </a:r>
                      <a:endParaRPr lang="en-US" sz="1800" b="1" kern="1200" dirty="0">
                        <a:solidFill>
                          <a:schemeClr val="lt1"/>
                        </a:solidFill>
                        <a:effectLst/>
                        <a:latin typeface="Times New Roman" pitchFamily="18" charset="0"/>
                        <a:ea typeface="+mn-ea"/>
                        <a:cs typeface="Times New Roman" pitchFamily="18" charset="0"/>
                      </a:endParaRPr>
                    </a:p>
                  </a:txBody>
                  <a:tcPr marL="33336" marR="33336" marT="0" marB="0"/>
                </a:tc>
                <a:tc>
                  <a:txBody>
                    <a:bodyPr/>
                    <a:lstStyle/>
                    <a:p>
                      <a:pPr marL="0" marR="0" algn="just">
                        <a:spcBef>
                          <a:spcPts val="0"/>
                        </a:spcBef>
                        <a:spcAft>
                          <a:spcPts val="0"/>
                        </a:spcAft>
                      </a:pPr>
                      <a:r>
                        <a:rPr lang="en-US" sz="1800" kern="1200" dirty="0">
                          <a:solidFill>
                            <a:schemeClr val="dk1"/>
                          </a:solidFill>
                          <a:effectLst/>
                          <a:latin typeface="Times New Roman" pitchFamily="18" charset="0"/>
                          <a:ea typeface="+mn-ea"/>
                          <a:cs typeface="Times New Roman" pitchFamily="18" charset="0"/>
                        </a:rPr>
                        <a:t>Training corpus consists of 23146 words</a:t>
                      </a:r>
                      <a:r>
                        <a:rPr lang="en-US" sz="1800" kern="1200" dirty="0" smtClean="0">
                          <a:solidFill>
                            <a:schemeClr val="dk1"/>
                          </a:solidFill>
                          <a:effectLst/>
                          <a:latin typeface="Times New Roman" pitchFamily="18" charset="0"/>
                          <a:ea typeface="+mn-ea"/>
                          <a:cs typeface="Times New Roman" pitchFamily="18" charset="0"/>
                        </a:rPr>
                        <a:t>.</a:t>
                      </a:r>
                      <a:endParaRPr lang="en-US" sz="1800" kern="1200" dirty="0">
                        <a:solidFill>
                          <a:schemeClr val="dk1"/>
                        </a:solidFill>
                        <a:effectLst/>
                        <a:latin typeface="Times New Roman" pitchFamily="18" charset="0"/>
                        <a:ea typeface="+mn-ea"/>
                        <a:cs typeface="Times New Roman" pitchFamily="18" charset="0"/>
                      </a:endParaRPr>
                    </a:p>
                  </a:txBody>
                  <a:tcPr marL="33336" marR="33336" marT="0" marB="0"/>
                </a:tc>
                <a:tc>
                  <a:txBody>
                    <a:bodyPr/>
                    <a:lstStyle/>
                    <a:p>
                      <a:pPr marL="0" marR="0" algn="just">
                        <a:spcBef>
                          <a:spcPts val="0"/>
                        </a:spcBef>
                        <a:spcAft>
                          <a:spcPts val="0"/>
                        </a:spcAft>
                      </a:pPr>
                      <a:r>
                        <a:rPr lang="en-GB" sz="1800" kern="1200" dirty="0">
                          <a:solidFill>
                            <a:schemeClr val="dk1"/>
                          </a:solidFill>
                          <a:effectLst/>
                          <a:latin typeface="Times New Roman" pitchFamily="18" charset="0"/>
                          <a:ea typeface="+mn-ea"/>
                          <a:cs typeface="Times New Roman" pitchFamily="18" charset="0"/>
                        </a:rPr>
                        <a:t>Bigram +  Viterbi algorithms</a:t>
                      </a:r>
                      <a:endParaRPr lang="en-US" sz="1800" kern="1200" dirty="0">
                        <a:solidFill>
                          <a:schemeClr val="dk1"/>
                        </a:solidFill>
                        <a:effectLst/>
                        <a:latin typeface="Times New Roman" pitchFamily="18" charset="0"/>
                        <a:ea typeface="+mn-ea"/>
                        <a:cs typeface="Times New Roman" pitchFamily="18" charset="0"/>
                      </a:endParaRPr>
                    </a:p>
                  </a:txBody>
                  <a:tcPr marL="33336" marR="33336" marT="0" marB="0"/>
                </a:tc>
                <a:tc>
                  <a:txBody>
                    <a:bodyPr/>
                    <a:lstStyle/>
                    <a:p>
                      <a:pPr marL="0" marR="0" algn="just">
                        <a:spcBef>
                          <a:spcPts val="0"/>
                        </a:spcBef>
                        <a:spcAft>
                          <a:spcPts val="0"/>
                        </a:spcAft>
                      </a:pPr>
                      <a:r>
                        <a:rPr lang="en-GB" sz="1800" kern="1200" dirty="0">
                          <a:solidFill>
                            <a:schemeClr val="dk1"/>
                          </a:solidFill>
                          <a:effectLst/>
                          <a:latin typeface="Times New Roman" pitchFamily="18" charset="0"/>
                          <a:ea typeface="+mn-ea"/>
                          <a:cs typeface="Times New Roman" pitchFamily="18" charset="0"/>
                        </a:rPr>
                        <a:t>Accuracy is 95.8%.</a:t>
                      </a:r>
                      <a:endParaRPr lang="en-US" sz="1800" kern="1200" dirty="0">
                        <a:solidFill>
                          <a:schemeClr val="dk1"/>
                        </a:solidFill>
                        <a:effectLst/>
                        <a:latin typeface="Times New Roman" pitchFamily="18" charset="0"/>
                        <a:ea typeface="+mn-ea"/>
                        <a:cs typeface="Times New Roman" pitchFamily="18" charset="0"/>
                      </a:endParaRPr>
                    </a:p>
                  </a:txBody>
                  <a:tcPr marL="33336" marR="33336" marT="0" marB="0"/>
                </a:tc>
              </a:tr>
              <a:tr h="804042">
                <a:tc>
                  <a:txBody>
                    <a:bodyPr/>
                    <a:lstStyle/>
                    <a:p>
                      <a:pPr marL="0" marR="0" algn="just">
                        <a:spcBef>
                          <a:spcPts val="0"/>
                        </a:spcBef>
                        <a:spcAft>
                          <a:spcPts val="0"/>
                        </a:spcAft>
                      </a:pPr>
                      <a:r>
                        <a:rPr lang="en-GB" sz="1800" b="1" kern="1200" dirty="0">
                          <a:solidFill>
                            <a:schemeClr val="lt1"/>
                          </a:solidFill>
                          <a:effectLst/>
                          <a:latin typeface="Times New Roman" pitchFamily="18" charset="0"/>
                          <a:ea typeface="+mn-ea"/>
                          <a:cs typeface="Times New Roman" pitchFamily="18" charset="0"/>
                        </a:rPr>
                        <a:t>(</a:t>
                      </a:r>
                      <a:r>
                        <a:rPr lang="en-GB" sz="1800" b="1" kern="1200" dirty="0" err="1">
                          <a:solidFill>
                            <a:schemeClr val="lt1"/>
                          </a:solidFill>
                          <a:effectLst/>
                          <a:latin typeface="Times New Roman" pitchFamily="18" charset="0"/>
                          <a:ea typeface="+mn-ea"/>
                          <a:cs typeface="Times New Roman" pitchFamily="18" charset="0"/>
                        </a:rPr>
                        <a:t>Albared</a:t>
                      </a:r>
                      <a:r>
                        <a:rPr lang="en-GB" sz="1800" b="1" kern="1200" dirty="0">
                          <a:solidFill>
                            <a:schemeClr val="lt1"/>
                          </a:solidFill>
                          <a:effectLst/>
                          <a:latin typeface="Times New Roman" pitchFamily="18" charset="0"/>
                          <a:ea typeface="+mn-ea"/>
                          <a:cs typeface="Times New Roman" pitchFamily="18" charset="0"/>
                        </a:rPr>
                        <a:t> et al., 2011)</a:t>
                      </a:r>
                      <a:endParaRPr lang="en-US" sz="1800" b="1" kern="1200" dirty="0">
                        <a:solidFill>
                          <a:schemeClr val="lt1"/>
                        </a:solidFill>
                        <a:effectLst/>
                        <a:latin typeface="Times New Roman" pitchFamily="18" charset="0"/>
                        <a:ea typeface="+mn-ea"/>
                        <a:cs typeface="Times New Roman" pitchFamily="18" charset="0"/>
                      </a:endParaRPr>
                    </a:p>
                  </a:txBody>
                  <a:tcPr marL="33336" marR="33336" marT="0" marB="0"/>
                </a:tc>
                <a:tc>
                  <a:txBody>
                    <a:bodyPr/>
                    <a:lstStyle/>
                    <a:p>
                      <a:pPr marL="0" marR="0" algn="just">
                        <a:spcBef>
                          <a:spcPts val="0"/>
                        </a:spcBef>
                        <a:spcAft>
                          <a:spcPts val="0"/>
                        </a:spcAft>
                      </a:pPr>
                      <a:r>
                        <a:rPr lang="en-GB" sz="1800" kern="1200" dirty="0">
                          <a:solidFill>
                            <a:schemeClr val="dk1"/>
                          </a:solidFill>
                          <a:effectLst/>
                          <a:latin typeface="Times New Roman" pitchFamily="18" charset="0"/>
                          <a:ea typeface="+mn-ea"/>
                          <a:cs typeface="Times New Roman" pitchFamily="18" charset="0"/>
                        </a:rPr>
                        <a:t>Corpus containing small training data</a:t>
                      </a:r>
                      <a:endParaRPr lang="en-US" sz="1800" kern="1200" dirty="0">
                        <a:solidFill>
                          <a:schemeClr val="dk1"/>
                        </a:solidFill>
                        <a:effectLst/>
                        <a:latin typeface="Times New Roman" pitchFamily="18" charset="0"/>
                        <a:ea typeface="+mn-ea"/>
                        <a:cs typeface="Times New Roman" pitchFamily="18" charset="0"/>
                      </a:endParaRPr>
                    </a:p>
                  </a:txBody>
                  <a:tcPr marL="33336" marR="33336" marT="0" marB="0"/>
                </a:tc>
                <a:tc>
                  <a:txBody>
                    <a:bodyPr/>
                    <a:lstStyle/>
                    <a:p>
                      <a:pPr marL="0" marR="0" algn="just">
                        <a:spcBef>
                          <a:spcPts val="0"/>
                        </a:spcBef>
                        <a:spcAft>
                          <a:spcPts val="0"/>
                        </a:spcAft>
                      </a:pPr>
                      <a:r>
                        <a:rPr lang="en-GB" sz="1800" kern="1200" dirty="0" smtClean="0">
                          <a:solidFill>
                            <a:schemeClr val="dk1"/>
                          </a:solidFill>
                          <a:effectLst/>
                          <a:latin typeface="Times New Roman" pitchFamily="18" charset="0"/>
                          <a:ea typeface="+mn-ea"/>
                          <a:cs typeface="Times New Roman" pitchFamily="18" charset="0"/>
                        </a:rPr>
                        <a:t>Bigram+  </a:t>
                      </a:r>
                      <a:r>
                        <a:rPr lang="en-GB" sz="1800" kern="1200" dirty="0">
                          <a:solidFill>
                            <a:schemeClr val="dk1"/>
                          </a:solidFill>
                          <a:effectLst/>
                          <a:latin typeface="Times New Roman" pitchFamily="18" charset="0"/>
                          <a:ea typeface="+mn-ea"/>
                          <a:cs typeface="Times New Roman" pitchFamily="18" charset="0"/>
                        </a:rPr>
                        <a:t>morphological </a:t>
                      </a:r>
                      <a:r>
                        <a:rPr lang="en-GB" sz="1800" kern="1200" dirty="0" err="1">
                          <a:solidFill>
                            <a:schemeClr val="dk1"/>
                          </a:solidFill>
                          <a:effectLst/>
                          <a:latin typeface="Times New Roman" pitchFamily="18" charset="0"/>
                          <a:ea typeface="+mn-ea"/>
                          <a:cs typeface="Times New Roman" pitchFamily="18" charset="0"/>
                        </a:rPr>
                        <a:t>analyzer</a:t>
                      </a:r>
                      <a:endParaRPr lang="en-US" sz="1800" kern="1200" dirty="0">
                        <a:solidFill>
                          <a:schemeClr val="dk1"/>
                        </a:solidFill>
                        <a:effectLst/>
                        <a:latin typeface="Times New Roman" pitchFamily="18" charset="0"/>
                        <a:ea typeface="+mn-ea"/>
                        <a:cs typeface="Times New Roman" pitchFamily="18" charset="0"/>
                      </a:endParaRPr>
                    </a:p>
                  </a:txBody>
                  <a:tcPr marL="33336" marR="33336" marT="0" marB="0"/>
                </a:tc>
                <a:tc>
                  <a:txBody>
                    <a:bodyPr/>
                    <a:lstStyle/>
                    <a:p>
                      <a:pPr marL="0" marR="0" algn="just">
                        <a:spcBef>
                          <a:spcPts val="0"/>
                        </a:spcBef>
                        <a:spcAft>
                          <a:spcPts val="0"/>
                        </a:spcAft>
                      </a:pPr>
                      <a:r>
                        <a:rPr lang="en-GB" sz="1800" kern="1200" dirty="0">
                          <a:solidFill>
                            <a:schemeClr val="dk1"/>
                          </a:solidFill>
                          <a:effectLst/>
                          <a:latin typeface="Times New Roman" pitchFamily="18" charset="0"/>
                          <a:ea typeface="+mn-ea"/>
                          <a:cs typeface="Times New Roman" pitchFamily="18" charset="0"/>
                        </a:rPr>
                        <a:t>Accuracy is 96.6% </a:t>
                      </a:r>
                      <a:endParaRPr lang="en-US" sz="1800" kern="1200" dirty="0">
                        <a:solidFill>
                          <a:schemeClr val="dk1"/>
                        </a:solidFill>
                        <a:effectLst/>
                        <a:latin typeface="Times New Roman" pitchFamily="18" charset="0"/>
                        <a:ea typeface="+mn-ea"/>
                        <a:cs typeface="Times New Roman" pitchFamily="18" charset="0"/>
                      </a:endParaRPr>
                    </a:p>
                  </a:txBody>
                  <a:tcPr marL="33336" marR="33336" marT="0" marB="0"/>
                </a:tc>
              </a:tr>
            </a:tbl>
          </a:graphicData>
        </a:graphic>
      </p:graphicFrame>
      <p:sp>
        <p:nvSpPr>
          <p:cNvPr id="4" name="Slide Number Placeholder 3"/>
          <p:cNvSpPr>
            <a:spLocks noGrp="1"/>
          </p:cNvSpPr>
          <p:nvPr>
            <p:ph type="sldNum" sz="quarter" idx="12"/>
          </p:nvPr>
        </p:nvSpPr>
        <p:spPr/>
        <p:txBody>
          <a:bodyPr/>
          <a:lstStyle/>
          <a:p>
            <a:fld id="{FB33EB8A-CBE6-4388-AD79-CE6F94EE9ED7}" type="slidenum">
              <a:rPr lang="en-US" smtClean="0"/>
              <a:t>17</a:t>
            </a:fld>
            <a:endParaRPr lang="en-US"/>
          </a:p>
        </p:txBody>
      </p:sp>
      <p:sp>
        <p:nvSpPr>
          <p:cNvPr id="7" name="Text Box 2"/>
          <p:cNvSpPr txBox="1">
            <a:spLocks noChangeArrowheads="1"/>
          </p:cNvSpPr>
          <p:nvPr/>
        </p:nvSpPr>
        <p:spPr bwMode="auto">
          <a:xfrm>
            <a:off x="1634852" y="1934528"/>
            <a:ext cx="11434762"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lang="en-US" sz="2400" dirty="0">
                <a:solidFill>
                  <a:schemeClr val="tx2"/>
                </a:solidFill>
                <a:latin typeface="Times New Roman" pitchFamily="18" charset="0"/>
                <a:cs typeface="Times New Roman" pitchFamily="18" charset="0"/>
              </a:rPr>
              <a:t>Table 3. Part of Speech Tagging </a:t>
            </a:r>
            <a:r>
              <a:rPr lang="en-US" sz="2400" dirty="0" smtClean="0">
                <a:solidFill>
                  <a:schemeClr val="tx2"/>
                </a:solidFill>
                <a:latin typeface="Times New Roman" pitchFamily="18" charset="0"/>
                <a:cs typeface="Times New Roman" pitchFamily="18" charset="0"/>
              </a:rPr>
              <a:t>summary(All the states are tags) ……</a:t>
            </a:r>
            <a:endParaRPr lang="en-US" sz="24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41644391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719913484"/>
              </p:ext>
            </p:extLst>
          </p:nvPr>
        </p:nvGraphicFramePr>
        <p:xfrm>
          <a:off x="488732" y="2442892"/>
          <a:ext cx="11398468" cy="4241687"/>
        </p:xfrm>
        <a:graphic>
          <a:graphicData uri="http://schemas.openxmlformats.org/drawingml/2006/table">
            <a:tbl>
              <a:tblPr firstRow="1" firstCol="1" bandRow="1">
                <a:tableStyleId>{5C22544A-7EE6-4342-B048-85BDC9FD1C3A}</a:tableStyleId>
              </a:tblPr>
              <a:tblGrid>
                <a:gridCol w="2002851"/>
                <a:gridCol w="2863149"/>
                <a:gridCol w="3748581"/>
                <a:gridCol w="2783887"/>
              </a:tblGrid>
              <a:tr h="200016">
                <a:tc>
                  <a:txBody>
                    <a:bodyPr/>
                    <a:lstStyle/>
                    <a:p>
                      <a:pPr marL="0" marR="0" algn="just">
                        <a:spcBef>
                          <a:spcPts val="0"/>
                        </a:spcBef>
                        <a:spcAft>
                          <a:spcPts val="0"/>
                        </a:spcAft>
                      </a:pPr>
                      <a:r>
                        <a:rPr lang="en-GB" sz="1800" dirty="0">
                          <a:effectLst/>
                          <a:latin typeface="Times New Roman" pitchFamily="18" charset="0"/>
                          <a:cs typeface="Times New Roman" pitchFamily="18" charset="0"/>
                        </a:rPr>
                        <a:t>Reference</a:t>
                      </a:r>
                      <a:endParaRPr lang="en-US" sz="1800" dirty="0">
                        <a:effectLst/>
                        <a:latin typeface="Times New Roman" pitchFamily="18" charset="0"/>
                        <a:ea typeface="SimSun"/>
                        <a:cs typeface="Times New Roman" pitchFamily="18" charset="0"/>
                      </a:endParaRPr>
                    </a:p>
                  </a:txBody>
                  <a:tcPr marL="33336" marR="33336"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Corpus</a:t>
                      </a:r>
                      <a:endParaRPr lang="en-US" sz="1800" dirty="0">
                        <a:effectLst/>
                        <a:latin typeface="Times New Roman" pitchFamily="18" charset="0"/>
                        <a:ea typeface="SimSun"/>
                        <a:cs typeface="Times New Roman" pitchFamily="18" charset="0"/>
                      </a:endParaRPr>
                    </a:p>
                  </a:txBody>
                  <a:tcPr marL="33336" marR="33336" marT="0" marB="0"/>
                </a:tc>
                <a:tc>
                  <a:txBody>
                    <a:bodyPr/>
                    <a:lstStyle/>
                    <a:p>
                      <a:pPr marL="0" marR="0" algn="just">
                        <a:spcBef>
                          <a:spcPts val="0"/>
                        </a:spcBef>
                        <a:spcAft>
                          <a:spcPts val="0"/>
                        </a:spcAft>
                      </a:pPr>
                      <a:r>
                        <a:rPr lang="en-GB" sz="1800">
                          <a:effectLst/>
                          <a:latin typeface="Times New Roman" pitchFamily="18" charset="0"/>
                          <a:cs typeface="Times New Roman" pitchFamily="18" charset="0"/>
                        </a:rPr>
                        <a:t>Main technique</a:t>
                      </a:r>
                      <a:endParaRPr lang="en-US" sz="1800">
                        <a:effectLst/>
                        <a:latin typeface="Times New Roman" pitchFamily="18" charset="0"/>
                        <a:ea typeface="SimSun"/>
                        <a:cs typeface="Times New Roman" pitchFamily="18" charset="0"/>
                      </a:endParaRPr>
                    </a:p>
                  </a:txBody>
                  <a:tcPr marL="33336" marR="33336"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Results</a:t>
                      </a:r>
                      <a:endParaRPr lang="en-US" sz="1800" dirty="0">
                        <a:effectLst/>
                        <a:latin typeface="Times New Roman" pitchFamily="18" charset="0"/>
                        <a:ea typeface="SimSun"/>
                        <a:cs typeface="Times New Roman" pitchFamily="18" charset="0"/>
                      </a:endParaRPr>
                    </a:p>
                  </a:txBody>
                  <a:tcPr marL="33336" marR="33336" marT="0" marB="0"/>
                </a:tc>
              </a:tr>
              <a:tr h="924622">
                <a:tc>
                  <a:txBody>
                    <a:bodyPr/>
                    <a:lstStyle/>
                    <a:p>
                      <a:pPr marL="0" marR="0" algn="just">
                        <a:spcBef>
                          <a:spcPts val="0"/>
                        </a:spcBef>
                        <a:spcAft>
                          <a:spcPts val="0"/>
                        </a:spcAft>
                      </a:pPr>
                      <a:r>
                        <a:rPr lang="en-GB" sz="1800" dirty="0">
                          <a:effectLst/>
                          <a:latin typeface="Times New Roman" pitchFamily="18" charset="0"/>
                          <a:cs typeface="Times New Roman" pitchFamily="18" charset="0"/>
                        </a:rPr>
                        <a:t>(</a:t>
                      </a:r>
                      <a:r>
                        <a:rPr lang="en-GB" sz="1800" dirty="0" err="1">
                          <a:effectLst/>
                          <a:latin typeface="Times New Roman" pitchFamily="18" charset="0"/>
                          <a:cs typeface="Times New Roman" pitchFamily="18" charset="0"/>
                        </a:rPr>
                        <a:t>Hadni</a:t>
                      </a:r>
                      <a:r>
                        <a:rPr lang="en-GB" sz="1800" dirty="0">
                          <a:effectLst/>
                          <a:latin typeface="Times New Roman" pitchFamily="18" charset="0"/>
                          <a:cs typeface="Times New Roman" pitchFamily="18" charset="0"/>
                        </a:rPr>
                        <a:t> et al., 2013)</a:t>
                      </a:r>
                      <a:endParaRPr lang="en-US" sz="1800" dirty="0">
                        <a:effectLst/>
                        <a:latin typeface="Times New Roman" pitchFamily="18" charset="0"/>
                        <a:ea typeface="SimSun"/>
                        <a:cs typeface="Times New Roman" pitchFamily="18" charset="0"/>
                      </a:endParaRPr>
                    </a:p>
                  </a:txBody>
                  <a:tcPr marL="33336" marR="33336"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Quran and Kalimat Corpuses</a:t>
                      </a:r>
                      <a:endParaRPr lang="en-US" sz="1800" dirty="0">
                        <a:effectLst/>
                        <a:latin typeface="Times New Roman" pitchFamily="18" charset="0"/>
                        <a:ea typeface="SimSun"/>
                        <a:cs typeface="Times New Roman" pitchFamily="18" charset="0"/>
                      </a:endParaRPr>
                    </a:p>
                  </a:txBody>
                  <a:tcPr marL="33336" marR="33336" marT="0" marB="0"/>
                </a:tc>
                <a:tc>
                  <a:txBody>
                    <a:bodyPr/>
                    <a:lstStyle/>
                    <a:p>
                      <a:pPr marL="0" marR="0" algn="just">
                        <a:spcBef>
                          <a:spcPts val="0"/>
                        </a:spcBef>
                        <a:spcAft>
                          <a:spcPts val="0"/>
                        </a:spcAft>
                      </a:pPr>
                      <a:r>
                        <a:rPr lang="en-GB" sz="1800" dirty="0" smtClean="0">
                          <a:effectLst/>
                          <a:latin typeface="Times New Roman" pitchFamily="18" charset="0"/>
                          <a:cs typeface="Times New Roman" pitchFamily="18" charset="0"/>
                        </a:rPr>
                        <a:t>HMM + Rule </a:t>
                      </a:r>
                      <a:r>
                        <a:rPr lang="en-GB" sz="1800" dirty="0">
                          <a:effectLst/>
                          <a:latin typeface="Times New Roman" pitchFamily="18" charset="0"/>
                          <a:cs typeface="Times New Roman" pitchFamily="18" charset="0"/>
                        </a:rPr>
                        <a:t>Based</a:t>
                      </a:r>
                      <a:endParaRPr lang="en-US" sz="1800" dirty="0">
                        <a:effectLst/>
                        <a:latin typeface="Times New Roman" pitchFamily="18" charset="0"/>
                        <a:ea typeface="SimSun"/>
                        <a:cs typeface="Times New Roman" pitchFamily="18" charset="0"/>
                      </a:endParaRPr>
                    </a:p>
                  </a:txBody>
                  <a:tcPr marL="33336" marR="33336"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Accuracy is  97.6% for Holy Quran and 98% for Kalimat</a:t>
                      </a:r>
                      <a:endParaRPr lang="en-US" sz="1800" dirty="0">
                        <a:effectLst/>
                        <a:latin typeface="Times New Roman" pitchFamily="18" charset="0"/>
                        <a:ea typeface="SimSun"/>
                        <a:cs typeface="Times New Roman" pitchFamily="18" charset="0"/>
                      </a:endParaRPr>
                    </a:p>
                  </a:txBody>
                  <a:tcPr marL="33336" marR="33336" marT="0" marB="0"/>
                </a:tc>
              </a:tr>
              <a:tr h="551794">
                <a:tc>
                  <a:txBody>
                    <a:bodyPr/>
                    <a:lstStyle/>
                    <a:p>
                      <a:pPr marL="0" marR="0" algn="just">
                        <a:spcBef>
                          <a:spcPts val="0"/>
                        </a:spcBef>
                        <a:spcAft>
                          <a:spcPts val="0"/>
                        </a:spcAft>
                      </a:pPr>
                      <a:r>
                        <a:rPr lang="en-GB" sz="1800">
                          <a:effectLst/>
                          <a:latin typeface="Times New Roman" pitchFamily="18" charset="0"/>
                          <a:cs typeface="Times New Roman" pitchFamily="18" charset="0"/>
                        </a:rPr>
                        <a:t>(Hadni et al., 2014)</a:t>
                      </a:r>
                      <a:endParaRPr lang="en-US" sz="1800">
                        <a:effectLst/>
                        <a:latin typeface="Times New Roman" pitchFamily="18" charset="0"/>
                        <a:ea typeface="SimSun"/>
                        <a:cs typeface="Times New Roman" pitchFamily="18" charset="0"/>
                      </a:endParaRPr>
                    </a:p>
                  </a:txBody>
                  <a:tcPr marL="33336" marR="33336"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Holy Quran Corpus</a:t>
                      </a:r>
                      <a:endParaRPr lang="en-US" sz="1800" dirty="0">
                        <a:effectLst/>
                        <a:latin typeface="Times New Roman" pitchFamily="18" charset="0"/>
                        <a:ea typeface="SimSun"/>
                        <a:cs typeface="Times New Roman" pitchFamily="18" charset="0"/>
                      </a:endParaRPr>
                    </a:p>
                  </a:txBody>
                  <a:tcPr marL="33336" marR="33336" marT="0" marB="0"/>
                </a:tc>
                <a:tc>
                  <a:txBody>
                    <a:bodyPr/>
                    <a:lstStyle/>
                    <a:p>
                      <a:pPr marL="0" marR="0" algn="just">
                        <a:spcBef>
                          <a:spcPts val="0"/>
                        </a:spcBef>
                        <a:spcAft>
                          <a:spcPts val="0"/>
                        </a:spcAft>
                      </a:pPr>
                      <a:r>
                        <a:rPr lang="en-GB" sz="1800" dirty="0" smtClean="0">
                          <a:effectLst/>
                          <a:latin typeface="Times New Roman" pitchFamily="18" charset="0"/>
                          <a:cs typeface="Times New Roman" pitchFamily="18" charset="0"/>
                        </a:rPr>
                        <a:t>HMM +Rule-based</a:t>
                      </a:r>
                      <a:endParaRPr lang="en-US" sz="1800" dirty="0">
                        <a:effectLst/>
                        <a:latin typeface="Times New Roman" pitchFamily="18" charset="0"/>
                        <a:ea typeface="SimSun"/>
                        <a:cs typeface="Times New Roman" pitchFamily="18" charset="0"/>
                      </a:endParaRPr>
                    </a:p>
                  </a:txBody>
                  <a:tcPr marL="33336" marR="33336" marT="0" marB="0"/>
                </a:tc>
                <a:tc>
                  <a:txBody>
                    <a:bodyPr/>
                    <a:lstStyle/>
                    <a:p>
                      <a:pPr marL="0" marR="0" algn="just">
                        <a:spcBef>
                          <a:spcPts val="0"/>
                        </a:spcBef>
                        <a:spcAft>
                          <a:spcPts val="0"/>
                        </a:spcAft>
                      </a:pPr>
                      <a:r>
                        <a:rPr lang="en-GB" sz="1800">
                          <a:effectLst/>
                          <a:latin typeface="Times New Roman" pitchFamily="18" charset="0"/>
                          <a:cs typeface="Times New Roman" pitchFamily="18" charset="0"/>
                        </a:rPr>
                        <a:t>Accuracy is 97.6%.  </a:t>
                      </a:r>
                      <a:endParaRPr lang="en-US" sz="1800">
                        <a:effectLst/>
                        <a:latin typeface="Times New Roman" pitchFamily="18" charset="0"/>
                        <a:ea typeface="SimSun"/>
                        <a:cs typeface="Times New Roman" pitchFamily="18" charset="0"/>
                      </a:endParaRPr>
                    </a:p>
                  </a:txBody>
                  <a:tcPr marL="33336" marR="33336" marT="0" marB="0"/>
                </a:tc>
              </a:tr>
              <a:tr h="1119351">
                <a:tc>
                  <a:txBody>
                    <a:bodyPr/>
                    <a:lstStyle/>
                    <a:p>
                      <a:pPr marL="0" marR="0" algn="just">
                        <a:spcBef>
                          <a:spcPts val="0"/>
                        </a:spcBef>
                        <a:spcAft>
                          <a:spcPts val="0"/>
                        </a:spcAft>
                      </a:pPr>
                      <a:r>
                        <a:rPr lang="en-GB" sz="1800" dirty="0">
                          <a:effectLst/>
                          <a:latin typeface="Times New Roman" pitchFamily="18" charset="0"/>
                          <a:cs typeface="Times New Roman" pitchFamily="18" charset="0"/>
                        </a:rPr>
                        <a:t>(</a:t>
                      </a:r>
                      <a:r>
                        <a:rPr lang="en-GB" sz="1800" dirty="0" err="1">
                          <a:effectLst/>
                          <a:latin typeface="Times New Roman" pitchFamily="18" charset="0"/>
                          <a:cs typeface="Times New Roman" pitchFamily="18" charset="0"/>
                        </a:rPr>
                        <a:t>Aliwy</a:t>
                      </a:r>
                      <a:r>
                        <a:rPr lang="en-GB" sz="1800" dirty="0">
                          <a:effectLst/>
                          <a:latin typeface="Times New Roman" pitchFamily="18" charset="0"/>
                          <a:cs typeface="Times New Roman" pitchFamily="18" charset="0"/>
                        </a:rPr>
                        <a:t> 2015)</a:t>
                      </a:r>
                      <a:endParaRPr lang="en-US" sz="1800" dirty="0">
                        <a:effectLst/>
                        <a:latin typeface="Times New Roman" pitchFamily="18" charset="0"/>
                        <a:ea typeface="SimSun"/>
                        <a:cs typeface="Times New Roman" pitchFamily="18" charset="0"/>
                      </a:endParaRPr>
                    </a:p>
                  </a:txBody>
                  <a:tcPr marL="33336" marR="33336"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45k words in private Arabic corpus</a:t>
                      </a:r>
                      <a:endParaRPr lang="en-US" sz="1800" dirty="0">
                        <a:effectLst/>
                        <a:latin typeface="Times New Roman" pitchFamily="18" charset="0"/>
                        <a:ea typeface="SimSun"/>
                        <a:cs typeface="Times New Roman" pitchFamily="18" charset="0"/>
                      </a:endParaRPr>
                    </a:p>
                  </a:txBody>
                  <a:tcPr marL="33336" marR="33336"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master-slaves technique were the master is HMM and slaves are maximum match (MM) and Brill tagger</a:t>
                      </a:r>
                      <a:endParaRPr lang="en-US" sz="1800" dirty="0">
                        <a:effectLst/>
                        <a:latin typeface="Times New Roman" pitchFamily="18" charset="0"/>
                        <a:ea typeface="SimSun"/>
                        <a:cs typeface="Times New Roman" pitchFamily="18" charset="0"/>
                      </a:endParaRPr>
                    </a:p>
                  </a:txBody>
                  <a:tcPr marL="33336" marR="33336"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NA</a:t>
                      </a:r>
                      <a:endParaRPr lang="en-US" sz="1800" dirty="0">
                        <a:effectLst/>
                        <a:latin typeface="Times New Roman" pitchFamily="18" charset="0"/>
                        <a:ea typeface="SimSun"/>
                        <a:cs typeface="Times New Roman" pitchFamily="18" charset="0"/>
                      </a:endParaRPr>
                    </a:p>
                  </a:txBody>
                  <a:tcPr marL="33336" marR="33336" marT="0" marB="0"/>
                </a:tc>
              </a:tr>
              <a:tr h="662152">
                <a:tc>
                  <a:txBody>
                    <a:bodyPr/>
                    <a:lstStyle/>
                    <a:p>
                      <a:pPr marL="0" marR="0" algn="just">
                        <a:spcBef>
                          <a:spcPts val="0"/>
                        </a:spcBef>
                        <a:spcAft>
                          <a:spcPts val="0"/>
                        </a:spcAft>
                      </a:pPr>
                      <a:r>
                        <a:rPr lang="en-GB" sz="1800">
                          <a:effectLst/>
                          <a:latin typeface="Times New Roman" pitchFamily="18" charset="0"/>
                          <a:cs typeface="Times New Roman" pitchFamily="18" charset="0"/>
                        </a:rPr>
                        <a:t>(Kadim et al., 2015)</a:t>
                      </a:r>
                      <a:endParaRPr lang="en-US" sz="1800">
                        <a:effectLst/>
                        <a:latin typeface="Times New Roman" pitchFamily="18" charset="0"/>
                        <a:ea typeface="SimSun"/>
                        <a:cs typeface="Times New Roman" pitchFamily="18" charset="0"/>
                      </a:endParaRPr>
                    </a:p>
                  </a:txBody>
                  <a:tcPr marL="33336" marR="33336" marT="0" marB="0"/>
                </a:tc>
                <a:tc>
                  <a:txBody>
                    <a:bodyPr/>
                    <a:lstStyle/>
                    <a:p>
                      <a:pPr marL="0" marR="0" algn="just">
                        <a:spcBef>
                          <a:spcPts val="0"/>
                        </a:spcBef>
                        <a:spcAft>
                          <a:spcPts val="0"/>
                        </a:spcAft>
                      </a:pPr>
                      <a:r>
                        <a:rPr lang="en-GB" sz="1800">
                          <a:effectLst/>
                          <a:latin typeface="Times New Roman" pitchFamily="18" charset="0"/>
                          <a:cs typeface="Times New Roman" pitchFamily="18" charset="0"/>
                        </a:rPr>
                        <a:t>Nemlar corpus  consists of 500,000 words</a:t>
                      </a:r>
                      <a:endParaRPr lang="en-US" sz="1800">
                        <a:effectLst/>
                        <a:latin typeface="Times New Roman" pitchFamily="18" charset="0"/>
                        <a:ea typeface="SimSun"/>
                        <a:cs typeface="Times New Roman" pitchFamily="18" charset="0"/>
                      </a:endParaRPr>
                    </a:p>
                  </a:txBody>
                  <a:tcPr marL="33336" marR="33336"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Bidirectional HMM-based</a:t>
                      </a:r>
                      <a:endParaRPr lang="en-US" sz="1800" dirty="0">
                        <a:effectLst/>
                        <a:latin typeface="Times New Roman" pitchFamily="18" charset="0"/>
                        <a:ea typeface="SimSun"/>
                        <a:cs typeface="Times New Roman" pitchFamily="18" charset="0"/>
                      </a:endParaRPr>
                    </a:p>
                  </a:txBody>
                  <a:tcPr marL="33336" marR="33336"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NA</a:t>
                      </a:r>
                      <a:endParaRPr lang="en-US" sz="1800" dirty="0">
                        <a:effectLst/>
                        <a:latin typeface="Times New Roman" pitchFamily="18" charset="0"/>
                        <a:ea typeface="SimSun"/>
                        <a:cs typeface="Times New Roman" pitchFamily="18" charset="0"/>
                      </a:endParaRPr>
                    </a:p>
                  </a:txBody>
                  <a:tcPr marL="33336" marR="33336" marT="0" marB="0"/>
                </a:tc>
              </a:tr>
              <a:tr h="709448">
                <a:tc>
                  <a:txBody>
                    <a:bodyPr/>
                    <a:lstStyle/>
                    <a:p>
                      <a:pPr marL="0" marR="0" algn="just">
                        <a:spcBef>
                          <a:spcPts val="0"/>
                        </a:spcBef>
                        <a:spcAft>
                          <a:spcPts val="0"/>
                        </a:spcAft>
                      </a:pPr>
                      <a:r>
                        <a:rPr lang="en-GB" sz="1800" dirty="0">
                          <a:effectLst/>
                          <a:latin typeface="Times New Roman" pitchFamily="18" charset="0"/>
                          <a:cs typeface="Times New Roman" pitchFamily="18" charset="0"/>
                        </a:rPr>
                        <a:t>(</a:t>
                      </a:r>
                      <a:r>
                        <a:rPr lang="en-GB" sz="1800" dirty="0" err="1">
                          <a:effectLst/>
                          <a:latin typeface="Times New Roman" pitchFamily="18" charset="0"/>
                          <a:cs typeface="Times New Roman" pitchFamily="18" charset="0"/>
                        </a:rPr>
                        <a:t>Albared</a:t>
                      </a:r>
                      <a:r>
                        <a:rPr lang="en-GB" sz="1800" dirty="0">
                          <a:effectLst/>
                          <a:latin typeface="Times New Roman" pitchFamily="18" charset="0"/>
                          <a:cs typeface="Times New Roman" pitchFamily="18" charset="0"/>
                        </a:rPr>
                        <a:t> et al., 2016)</a:t>
                      </a:r>
                      <a:endParaRPr lang="en-US" sz="1800" dirty="0">
                        <a:effectLst/>
                        <a:latin typeface="Times New Roman" pitchFamily="18" charset="0"/>
                        <a:ea typeface="SimSun"/>
                        <a:cs typeface="Times New Roman" pitchFamily="18" charset="0"/>
                      </a:endParaRPr>
                    </a:p>
                  </a:txBody>
                  <a:tcPr marL="33336" marR="33336" marT="0" marB="0"/>
                </a:tc>
                <a:tc>
                  <a:txBody>
                    <a:bodyPr/>
                    <a:lstStyle/>
                    <a:p>
                      <a:pPr marL="0" marR="0" algn="just">
                        <a:spcBef>
                          <a:spcPts val="0"/>
                        </a:spcBef>
                        <a:spcAft>
                          <a:spcPts val="0"/>
                        </a:spcAft>
                      </a:pPr>
                      <a:r>
                        <a:rPr lang="en-GB" sz="1800">
                          <a:effectLst/>
                          <a:latin typeface="Times New Roman" pitchFamily="18" charset="0"/>
                          <a:cs typeface="Times New Roman" pitchFamily="18" charset="0"/>
                        </a:rPr>
                        <a:t>Corpus with 29300 words</a:t>
                      </a:r>
                      <a:endParaRPr lang="en-US" sz="1800">
                        <a:effectLst/>
                        <a:latin typeface="Times New Roman" pitchFamily="18" charset="0"/>
                        <a:ea typeface="SimSun"/>
                        <a:cs typeface="Times New Roman" pitchFamily="18" charset="0"/>
                      </a:endParaRPr>
                    </a:p>
                  </a:txBody>
                  <a:tcPr marL="33336" marR="33336" marT="0" marB="0"/>
                </a:tc>
                <a:tc>
                  <a:txBody>
                    <a:bodyPr/>
                    <a:lstStyle/>
                    <a:p>
                      <a:pPr marL="0" marR="0" algn="just">
                        <a:spcBef>
                          <a:spcPts val="0"/>
                        </a:spcBef>
                        <a:spcAft>
                          <a:spcPts val="0"/>
                        </a:spcAft>
                      </a:pPr>
                      <a:r>
                        <a:rPr lang="en-GB" sz="1800">
                          <a:effectLst/>
                          <a:latin typeface="Times New Roman" pitchFamily="18" charset="0"/>
                          <a:cs typeface="Times New Roman" pitchFamily="18" charset="0"/>
                        </a:rPr>
                        <a:t>second order Hidden Markov Model (trigram)</a:t>
                      </a:r>
                      <a:endParaRPr lang="en-US" sz="1800">
                        <a:effectLst/>
                        <a:latin typeface="Times New Roman" pitchFamily="18" charset="0"/>
                        <a:ea typeface="SimSun"/>
                        <a:cs typeface="Times New Roman" pitchFamily="18" charset="0"/>
                      </a:endParaRPr>
                    </a:p>
                  </a:txBody>
                  <a:tcPr marL="33336" marR="33336"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NA</a:t>
                      </a:r>
                      <a:endParaRPr lang="en-US" sz="1800" dirty="0">
                        <a:effectLst/>
                        <a:latin typeface="Times New Roman" pitchFamily="18" charset="0"/>
                        <a:ea typeface="SimSun"/>
                        <a:cs typeface="Times New Roman" pitchFamily="18" charset="0"/>
                      </a:endParaRPr>
                    </a:p>
                  </a:txBody>
                  <a:tcPr marL="33336" marR="33336" marT="0" marB="0"/>
                </a:tc>
              </a:tr>
            </a:tbl>
          </a:graphicData>
        </a:graphic>
      </p:graphicFrame>
      <p:sp>
        <p:nvSpPr>
          <p:cNvPr id="4" name="Slide Number Placeholder 3"/>
          <p:cNvSpPr>
            <a:spLocks noGrp="1"/>
          </p:cNvSpPr>
          <p:nvPr>
            <p:ph type="sldNum" sz="quarter" idx="12"/>
          </p:nvPr>
        </p:nvSpPr>
        <p:spPr/>
        <p:txBody>
          <a:bodyPr/>
          <a:lstStyle/>
          <a:p>
            <a:fld id="{FB33EB8A-CBE6-4388-AD79-CE6F94EE9ED7}" type="slidenum">
              <a:rPr lang="en-US" smtClean="0"/>
              <a:t>18</a:t>
            </a:fld>
            <a:endParaRPr lang="en-US"/>
          </a:p>
        </p:txBody>
      </p:sp>
      <p:sp>
        <p:nvSpPr>
          <p:cNvPr id="9" name="Title 1"/>
          <p:cNvSpPr>
            <a:spLocks noGrp="1"/>
          </p:cNvSpPr>
          <p:nvPr>
            <p:ph type="title"/>
          </p:nvPr>
        </p:nvSpPr>
        <p:spPr>
          <a:xfrm>
            <a:off x="581192" y="702156"/>
            <a:ext cx="11029616" cy="1013800"/>
          </a:xfrm>
        </p:spPr>
        <p:txBody>
          <a:bodyPr/>
          <a:lstStyle/>
          <a:p>
            <a:r>
              <a:rPr lang="en-GB" dirty="0">
                <a:latin typeface="Times New Roman" pitchFamily="18" charset="0"/>
                <a:cs typeface="Times New Roman" pitchFamily="18" charset="0"/>
              </a:rPr>
              <a:t>Applications</a:t>
            </a:r>
            <a:endParaRPr lang="en-US" dirty="0"/>
          </a:p>
        </p:txBody>
      </p:sp>
      <p:sp>
        <p:nvSpPr>
          <p:cNvPr id="6" name="Text Box 2"/>
          <p:cNvSpPr txBox="1">
            <a:spLocks noChangeArrowheads="1"/>
          </p:cNvSpPr>
          <p:nvPr/>
        </p:nvSpPr>
        <p:spPr bwMode="auto">
          <a:xfrm>
            <a:off x="1634852" y="1934528"/>
            <a:ext cx="11434762"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sz="2400" dirty="0">
                <a:solidFill>
                  <a:schemeClr val="tx2"/>
                </a:solidFill>
                <a:latin typeface="Times New Roman" pitchFamily="18" charset="0"/>
                <a:cs typeface="Times New Roman" pitchFamily="18" charset="0"/>
              </a:rPr>
              <a:t>Table 3. Part of Speech Tagging </a:t>
            </a:r>
            <a:r>
              <a:rPr lang="en-US" sz="2400" dirty="0" smtClean="0">
                <a:solidFill>
                  <a:schemeClr val="tx2"/>
                </a:solidFill>
                <a:latin typeface="Times New Roman" pitchFamily="18" charset="0"/>
                <a:cs typeface="Times New Roman" pitchFamily="18" charset="0"/>
              </a:rPr>
              <a:t>summary(All the states are tags) </a:t>
            </a:r>
            <a:endParaRPr lang="en-US" sz="24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3497748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755171363"/>
              </p:ext>
            </p:extLst>
          </p:nvPr>
        </p:nvGraphicFramePr>
        <p:xfrm>
          <a:off x="283779" y="2438805"/>
          <a:ext cx="11461531" cy="4026754"/>
        </p:xfrm>
        <a:graphic>
          <a:graphicData uri="http://schemas.openxmlformats.org/drawingml/2006/table">
            <a:tbl>
              <a:tblPr firstRow="1" firstCol="1" bandRow="1">
                <a:tableStyleId>{5C22544A-7EE6-4342-B048-85BDC9FD1C3A}</a:tableStyleId>
              </a:tblPr>
              <a:tblGrid>
                <a:gridCol w="1876097"/>
                <a:gridCol w="1608083"/>
                <a:gridCol w="4635062"/>
                <a:gridCol w="1734207"/>
                <a:gridCol w="1608082"/>
              </a:tblGrid>
              <a:tr h="367607">
                <a:tc>
                  <a:txBody>
                    <a:bodyPr/>
                    <a:lstStyle/>
                    <a:p>
                      <a:pPr marL="0" marR="0" algn="just">
                        <a:spcBef>
                          <a:spcPts val="0"/>
                        </a:spcBef>
                        <a:spcAft>
                          <a:spcPts val="0"/>
                        </a:spcAft>
                      </a:pPr>
                      <a:r>
                        <a:rPr lang="en-GB" sz="1800" dirty="0" smtClean="0">
                          <a:effectLst/>
                          <a:latin typeface="Times New Roman" pitchFamily="18" charset="0"/>
                          <a:cs typeface="Times New Roman" pitchFamily="18" charset="0"/>
                        </a:rPr>
                        <a:t>Reference</a:t>
                      </a:r>
                      <a:endParaRPr lang="en-US" sz="1800" dirty="0">
                        <a:effectLst/>
                        <a:latin typeface="Times New Roman" pitchFamily="18" charset="0"/>
                        <a:ea typeface="SimSun"/>
                        <a:cs typeface="Times New Roman" pitchFamily="18" charset="0"/>
                      </a:endParaRPr>
                    </a:p>
                  </a:txBody>
                  <a:tcPr marL="61268" marR="61268" marT="0" marB="0"/>
                </a:tc>
                <a:tc>
                  <a:txBody>
                    <a:bodyPr/>
                    <a:lstStyle/>
                    <a:p>
                      <a:pPr marL="0" marR="0" algn="just">
                        <a:spcBef>
                          <a:spcPts val="0"/>
                        </a:spcBef>
                        <a:spcAft>
                          <a:spcPts val="0"/>
                        </a:spcAft>
                      </a:pPr>
                      <a:r>
                        <a:rPr lang="en-GB" sz="1800">
                          <a:effectLst/>
                          <a:latin typeface="Times New Roman" pitchFamily="18" charset="0"/>
                          <a:cs typeface="Times New Roman" pitchFamily="18" charset="0"/>
                        </a:rPr>
                        <a:t>States</a:t>
                      </a:r>
                      <a:endParaRPr lang="en-US" sz="1800">
                        <a:effectLst/>
                        <a:latin typeface="Times New Roman" pitchFamily="18" charset="0"/>
                        <a:cs typeface="Times New Roman" pitchFamily="18" charset="0"/>
                      </a:endParaRPr>
                    </a:p>
                    <a:p>
                      <a:pPr marL="0" marR="0" algn="just">
                        <a:spcBef>
                          <a:spcPts val="0"/>
                        </a:spcBef>
                        <a:spcAft>
                          <a:spcPts val="0"/>
                        </a:spcAft>
                      </a:pPr>
                      <a:r>
                        <a:rPr lang="en-GB" sz="1800">
                          <a:effectLst/>
                          <a:latin typeface="Times New Roman" pitchFamily="18" charset="0"/>
                          <a:cs typeface="Times New Roman" pitchFamily="18" charset="0"/>
                        </a:rPr>
                        <a:t>/ tagset</a:t>
                      </a:r>
                      <a:endParaRPr lang="en-US" sz="1800">
                        <a:effectLst/>
                        <a:latin typeface="Times New Roman" pitchFamily="18" charset="0"/>
                        <a:ea typeface="SimSun"/>
                        <a:cs typeface="Times New Roman" pitchFamily="18" charset="0"/>
                      </a:endParaRPr>
                    </a:p>
                  </a:txBody>
                  <a:tcPr marL="61268" marR="61268"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Corpus</a:t>
                      </a:r>
                      <a:endParaRPr lang="en-US" sz="1800" dirty="0">
                        <a:effectLst/>
                        <a:latin typeface="Times New Roman" pitchFamily="18" charset="0"/>
                        <a:ea typeface="SimSun"/>
                        <a:cs typeface="Times New Roman" pitchFamily="18" charset="0"/>
                      </a:endParaRPr>
                    </a:p>
                  </a:txBody>
                  <a:tcPr marL="61268" marR="61268" marT="0" marB="0"/>
                </a:tc>
                <a:tc>
                  <a:txBody>
                    <a:bodyPr/>
                    <a:lstStyle/>
                    <a:p>
                      <a:pPr marL="0" marR="0" algn="just">
                        <a:spcBef>
                          <a:spcPts val="0"/>
                        </a:spcBef>
                        <a:spcAft>
                          <a:spcPts val="0"/>
                        </a:spcAft>
                      </a:pPr>
                      <a:r>
                        <a:rPr lang="en-GB" sz="1800">
                          <a:effectLst/>
                          <a:latin typeface="Times New Roman" pitchFamily="18" charset="0"/>
                          <a:cs typeface="Times New Roman" pitchFamily="18" charset="0"/>
                        </a:rPr>
                        <a:t>Main technique</a:t>
                      </a:r>
                      <a:endParaRPr lang="en-US" sz="1800">
                        <a:effectLst/>
                        <a:latin typeface="Times New Roman" pitchFamily="18" charset="0"/>
                        <a:ea typeface="SimSun"/>
                        <a:cs typeface="Times New Roman" pitchFamily="18" charset="0"/>
                      </a:endParaRPr>
                    </a:p>
                  </a:txBody>
                  <a:tcPr marL="61268" marR="61268"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Results</a:t>
                      </a:r>
                      <a:endParaRPr lang="en-US" sz="1800" dirty="0">
                        <a:effectLst/>
                        <a:latin typeface="Times New Roman" pitchFamily="18" charset="0"/>
                        <a:ea typeface="SimSun"/>
                        <a:cs typeface="Times New Roman" pitchFamily="18" charset="0"/>
                      </a:endParaRPr>
                    </a:p>
                  </a:txBody>
                  <a:tcPr marL="61268" marR="61268" marT="0" marB="0"/>
                </a:tc>
              </a:tr>
              <a:tr h="1111589">
                <a:tc>
                  <a:txBody>
                    <a:bodyPr/>
                    <a:lstStyle/>
                    <a:p>
                      <a:pPr marL="0" marR="0" algn="just">
                        <a:spcBef>
                          <a:spcPts val="0"/>
                        </a:spcBef>
                        <a:spcAft>
                          <a:spcPts val="0"/>
                        </a:spcAft>
                      </a:pPr>
                      <a:r>
                        <a:rPr lang="en-GB" sz="1800" dirty="0">
                          <a:effectLst/>
                          <a:latin typeface="Times New Roman" pitchFamily="18" charset="0"/>
                          <a:cs typeface="Times New Roman" pitchFamily="18" charset="0"/>
                        </a:rPr>
                        <a:t>(</a:t>
                      </a:r>
                      <a:r>
                        <a:rPr lang="en-GB" sz="1800" dirty="0" err="1">
                          <a:effectLst/>
                          <a:latin typeface="Times New Roman" pitchFamily="18" charset="0"/>
                          <a:cs typeface="Times New Roman" pitchFamily="18" charset="0"/>
                        </a:rPr>
                        <a:t>Reda</a:t>
                      </a:r>
                      <a:r>
                        <a:rPr lang="en-GB" sz="1800" dirty="0">
                          <a:effectLst/>
                          <a:latin typeface="Times New Roman" pitchFamily="18" charset="0"/>
                          <a:cs typeface="Times New Roman" pitchFamily="18" charset="0"/>
                        </a:rPr>
                        <a:t> et al., 2006)</a:t>
                      </a:r>
                      <a:endParaRPr lang="en-US" sz="1800" dirty="0">
                        <a:effectLst/>
                        <a:latin typeface="Times New Roman" pitchFamily="18" charset="0"/>
                        <a:ea typeface="SimSun"/>
                        <a:cs typeface="Times New Roman" pitchFamily="18" charset="0"/>
                      </a:endParaRPr>
                    </a:p>
                  </a:txBody>
                  <a:tcPr marL="61268" marR="61268"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NA</a:t>
                      </a:r>
                      <a:endParaRPr lang="en-US" sz="1800" dirty="0">
                        <a:effectLst/>
                        <a:latin typeface="Times New Roman" pitchFamily="18" charset="0"/>
                        <a:ea typeface="SimSun"/>
                        <a:cs typeface="Times New Roman" pitchFamily="18" charset="0"/>
                      </a:endParaRPr>
                    </a:p>
                  </a:txBody>
                  <a:tcPr marL="61268" marR="61268"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Corpus consists of 30 topics each one of them consists of 15 fatwa, three of them selected randomly for training to end up with 450 fatwa</a:t>
                      </a:r>
                      <a:r>
                        <a:rPr lang="en-GB" sz="1800" dirty="0" smtClean="0">
                          <a:effectLst/>
                          <a:latin typeface="Times New Roman" pitchFamily="18" charset="0"/>
                          <a:cs typeface="Times New Roman" pitchFamily="18" charset="0"/>
                        </a:rPr>
                        <a:t>.</a:t>
                      </a:r>
                      <a:endParaRPr lang="en-US" sz="1800" dirty="0">
                        <a:effectLst/>
                        <a:latin typeface="Times New Roman" pitchFamily="18" charset="0"/>
                        <a:cs typeface="Times New Roman" pitchFamily="18" charset="0"/>
                      </a:endParaRPr>
                    </a:p>
                  </a:txBody>
                  <a:tcPr marL="61268" marR="61268"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HMM</a:t>
                      </a:r>
                      <a:endParaRPr lang="en-US" sz="1800" dirty="0">
                        <a:effectLst/>
                        <a:latin typeface="Times New Roman" pitchFamily="18" charset="0"/>
                        <a:ea typeface="SimSun"/>
                        <a:cs typeface="Times New Roman" pitchFamily="18" charset="0"/>
                      </a:endParaRPr>
                    </a:p>
                  </a:txBody>
                  <a:tcPr marL="61268" marR="61268" marT="0" marB="0"/>
                </a:tc>
                <a:tc>
                  <a:txBody>
                    <a:bodyPr/>
                    <a:lstStyle/>
                    <a:p>
                      <a:pPr marL="0" marR="0" algn="just">
                        <a:spcBef>
                          <a:spcPts val="0"/>
                        </a:spcBef>
                        <a:spcAft>
                          <a:spcPts val="0"/>
                        </a:spcAft>
                      </a:pPr>
                      <a:r>
                        <a:rPr lang="en-GB" sz="1800">
                          <a:effectLst/>
                          <a:latin typeface="Times New Roman" pitchFamily="18" charset="0"/>
                          <a:cs typeface="Times New Roman" pitchFamily="18" charset="0"/>
                        </a:rPr>
                        <a:t>NA</a:t>
                      </a:r>
                      <a:endParaRPr lang="en-US" sz="1800">
                        <a:effectLst/>
                        <a:latin typeface="Times New Roman" pitchFamily="18" charset="0"/>
                        <a:ea typeface="SimSun"/>
                        <a:cs typeface="Times New Roman" pitchFamily="18" charset="0"/>
                      </a:endParaRPr>
                    </a:p>
                  </a:txBody>
                  <a:tcPr marL="61268" marR="61268" marT="0" marB="0"/>
                </a:tc>
              </a:tr>
              <a:tr h="612678">
                <a:tc>
                  <a:txBody>
                    <a:bodyPr/>
                    <a:lstStyle/>
                    <a:p>
                      <a:pPr marL="0" marR="0" algn="just">
                        <a:spcBef>
                          <a:spcPts val="0"/>
                        </a:spcBef>
                        <a:spcAft>
                          <a:spcPts val="0"/>
                        </a:spcAft>
                      </a:pPr>
                      <a:r>
                        <a:rPr lang="en-GB" sz="1800">
                          <a:effectLst/>
                          <a:latin typeface="Times New Roman" pitchFamily="18" charset="0"/>
                          <a:cs typeface="Times New Roman" pitchFamily="18" charset="0"/>
                        </a:rPr>
                        <a:t>(Alajmi et al., 2012)</a:t>
                      </a:r>
                      <a:endParaRPr lang="en-US" sz="1800">
                        <a:effectLst/>
                        <a:latin typeface="Times New Roman" pitchFamily="18" charset="0"/>
                        <a:ea typeface="SimSun"/>
                        <a:cs typeface="Times New Roman" pitchFamily="18" charset="0"/>
                      </a:endParaRPr>
                    </a:p>
                  </a:txBody>
                  <a:tcPr marL="61268" marR="61268" marT="0" marB="0"/>
                </a:tc>
                <a:tc>
                  <a:txBody>
                    <a:bodyPr/>
                    <a:lstStyle/>
                    <a:p>
                      <a:pPr marL="0" marR="0" algn="just">
                        <a:spcBef>
                          <a:spcPts val="0"/>
                        </a:spcBef>
                        <a:spcAft>
                          <a:spcPts val="0"/>
                        </a:spcAft>
                      </a:pPr>
                      <a:r>
                        <a:rPr lang="en-GB" sz="1800">
                          <a:effectLst/>
                          <a:latin typeface="Times New Roman" pitchFamily="18" charset="0"/>
                          <a:cs typeface="Times New Roman" pitchFamily="18" charset="0"/>
                        </a:rPr>
                        <a:t>State is letter of the word</a:t>
                      </a:r>
                      <a:endParaRPr lang="en-US" sz="1800">
                        <a:effectLst/>
                        <a:latin typeface="Times New Roman" pitchFamily="18" charset="0"/>
                        <a:ea typeface="SimSun"/>
                        <a:cs typeface="Times New Roman" pitchFamily="18" charset="0"/>
                      </a:endParaRPr>
                    </a:p>
                  </a:txBody>
                  <a:tcPr marL="61268" marR="61268"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Arabic dictionary to collect the pattern of the word’s root</a:t>
                      </a:r>
                      <a:endParaRPr lang="en-US" sz="1800" dirty="0">
                        <a:effectLst/>
                        <a:latin typeface="Times New Roman" pitchFamily="18" charset="0"/>
                        <a:ea typeface="SimSun"/>
                        <a:cs typeface="Times New Roman" pitchFamily="18" charset="0"/>
                      </a:endParaRPr>
                    </a:p>
                  </a:txBody>
                  <a:tcPr marL="61268" marR="61268"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HMM</a:t>
                      </a:r>
                      <a:endParaRPr lang="en-US" sz="1800" dirty="0">
                        <a:effectLst/>
                        <a:latin typeface="Times New Roman" pitchFamily="18" charset="0"/>
                        <a:ea typeface="SimSun"/>
                        <a:cs typeface="Times New Roman" pitchFamily="18" charset="0"/>
                      </a:endParaRPr>
                    </a:p>
                  </a:txBody>
                  <a:tcPr marL="61268" marR="61268" marT="0" marB="0"/>
                </a:tc>
                <a:tc>
                  <a:txBody>
                    <a:bodyPr/>
                    <a:lstStyle/>
                    <a:p>
                      <a:pPr marL="0" marR="0" algn="just">
                        <a:spcBef>
                          <a:spcPts val="0"/>
                        </a:spcBef>
                        <a:spcAft>
                          <a:spcPts val="0"/>
                        </a:spcAft>
                      </a:pPr>
                      <a:r>
                        <a:rPr lang="en-GB" sz="1800">
                          <a:effectLst/>
                          <a:latin typeface="Times New Roman" pitchFamily="18" charset="0"/>
                          <a:cs typeface="Times New Roman" pitchFamily="18" charset="0"/>
                        </a:rPr>
                        <a:t>NA</a:t>
                      </a:r>
                      <a:endParaRPr lang="en-US" sz="1800">
                        <a:effectLst/>
                        <a:latin typeface="Times New Roman" pitchFamily="18" charset="0"/>
                        <a:ea typeface="SimSun"/>
                        <a:cs typeface="Times New Roman" pitchFamily="18" charset="0"/>
                      </a:endParaRPr>
                    </a:p>
                  </a:txBody>
                  <a:tcPr marL="61268" marR="61268" marT="0" marB="0"/>
                </a:tc>
              </a:tr>
              <a:tr h="1186288">
                <a:tc>
                  <a:txBody>
                    <a:bodyPr/>
                    <a:lstStyle/>
                    <a:p>
                      <a:pPr marL="0" marR="0" algn="just">
                        <a:spcBef>
                          <a:spcPts val="0"/>
                        </a:spcBef>
                        <a:spcAft>
                          <a:spcPts val="0"/>
                        </a:spcAft>
                      </a:pPr>
                      <a:r>
                        <a:rPr lang="en-GB" sz="1800" dirty="0">
                          <a:effectLst/>
                          <a:latin typeface="Times New Roman" pitchFamily="18" charset="0"/>
                          <a:cs typeface="Times New Roman" pitchFamily="18" charset="0"/>
                        </a:rPr>
                        <a:t>(</a:t>
                      </a:r>
                      <a:r>
                        <a:rPr lang="en-GB" sz="1800" dirty="0" err="1">
                          <a:effectLst/>
                          <a:latin typeface="Times New Roman" pitchFamily="18" charset="0"/>
                          <a:cs typeface="Times New Roman" pitchFamily="18" charset="0"/>
                        </a:rPr>
                        <a:t>Kechaou</a:t>
                      </a:r>
                      <a:r>
                        <a:rPr lang="en-GB" sz="1800" dirty="0">
                          <a:effectLst/>
                          <a:latin typeface="Times New Roman" pitchFamily="18" charset="0"/>
                          <a:cs typeface="Times New Roman" pitchFamily="18" charset="0"/>
                        </a:rPr>
                        <a:t> et al., 2014 )</a:t>
                      </a:r>
                      <a:endParaRPr lang="en-US" sz="1800" dirty="0">
                        <a:effectLst/>
                        <a:latin typeface="Times New Roman" pitchFamily="18" charset="0"/>
                        <a:cs typeface="Times New Roman" pitchFamily="18" charset="0"/>
                      </a:endParaRPr>
                    </a:p>
                    <a:p>
                      <a:pPr marL="0" marR="0" algn="just">
                        <a:spcBef>
                          <a:spcPts val="0"/>
                        </a:spcBef>
                        <a:spcAft>
                          <a:spcPts val="0"/>
                        </a:spcAft>
                      </a:pPr>
                      <a:r>
                        <a:rPr lang="en-GB" sz="1800" dirty="0">
                          <a:effectLst/>
                          <a:latin typeface="Times New Roman" pitchFamily="18" charset="0"/>
                          <a:cs typeface="Times New Roman" pitchFamily="18" charset="0"/>
                        </a:rPr>
                        <a:t>(</a:t>
                      </a:r>
                      <a:r>
                        <a:rPr lang="en-GB" sz="1800" dirty="0" err="1">
                          <a:effectLst/>
                          <a:latin typeface="Times New Roman" pitchFamily="18" charset="0"/>
                          <a:cs typeface="Times New Roman" pitchFamily="18" charset="0"/>
                        </a:rPr>
                        <a:t>Graovac</a:t>
                      </a:r>
                      <a:r>
                        <a:rPr lang="en-GB" sz="1800" dirty="0">
                          <a:effectLst/>
                          <a:latin typeface="Times New Roman" pitchFamily="18" charset="0"/>
                          <a:cs typeface="Times New Roman" pitchFamily="18" charset="0"/>
                        </a:rPr>
                        <a:t>  2014 </a:t>
                      </a:r>
                      <a:r>
                        <a:rPr lang="en-GB" sz="1800" dirty="0" smtClean="0">
                          <a:effectLst/>
                          <a:latin typeface="Times New Roman" pitchFamily="18" charset="0"/>
                          <a:cs typeface="Times New Roman" pitchFamily="18" charset="0"/>
                        </a:rPr>
                        <a:t>)</a:t>
                      </a:r>
                      <a:endParaRPr lang="en-US" sz="1800" dirty="0">
                        <a:effectLst/>
                        <a:latin typeface="Times New Roman" pitchFamily="18" charset="0"/>
                        <a:cs typeface="Times New Roman" pitchFamily="18" charset="0"/>
                      </a:endParaRPr>
                    </a:p>
                  </a:txBody>
                  <a:tcPr marL="61268" marR="61268"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 </a:t>
                      </a:r>
                      <a:endParaRPr lang="en-US" sz="1800" dirty="0">
                        <a:effectLst/>
                        <a:latin typeface="Times New Roman" pitchFamily="18" charset="0"/>
                        <a:ea typeface="SimSun"/>
                        <a:cs typeface="Times New Roman" pitchFamily="18" charset="0"/>
                      </a:endParaRPr>
                    </a:p>
                  </a:txBody>
                  <a:tcPr marL="61268" marR="61268"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 </a:t>
                      </a:r>
                      <a:endParaRPr lang="en-US" sz="1800" dirty="0">
                        <a:effectLst/>
                        <a:latin typeface="Times New Roman" pitchFamily="18" charset="0"/>
                        <a:ea typeface="SimSun"/>
                        <a:cs typeface="Times New Roman" pitchFamily="18" charset="0"/>
                      </a:endParaRPr>
                    </a:p>
                  </a:txBody>
                  <a:tcPr marL="61268" marR="61268"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N-gram</a:t>
                      </a:r>
                      <a:endParaRPr lang="en-US" sz="1800" dirty="0">
                        <a:effectLst/>
                        <a:latin typeface="Times New Roman" pitchFamily="18" charset="0"/>
                        <a:ea typeface="SimSun"/>
                        <a:cs typeface="Times New Roman" pitchFamily="18" charset="0"/>
                      </a:endParaRPr>
                    </a:p>
                  </a:txBody>
                  <a:tcPr marL="61268" marR="61268" marT="0" marB="0"/>
                </a:tc>
                <a:tc>
                  <a:txBody>
                    <a:bodyPr/>
                    <a:lstStyle/>
                    <a:p>
                      <a:pPr marL="0" marR="0" algn="l">
                        <a:spcBef>
                          <a:spcPts val="0"/>
                        </a:spcBef>
                        <a:spcAft>
                          <a:spcPts val="0"/>
                        </a:spcAft>
                      </a:pPr>
                      <a:r>
                        <a:rPr lang="en-GB" sz="1800" dirty="0">
                          <a:effectLst/>
                          <a:latin typeface="Times New Roman" pitchFamily="18" charset="0"/>
                          <a:cs typeface="Times New Roman" pitchFamily="18" charset="0"/>
                        </a:rPr>
                        <a:t>HMM is very convenience in text </a:t>
                      </a:r>
                      <a:r>
                        <a:rPr lang="en-GB" sz="1800" dirty="0" smtClean="0">
                          <a:effectLst/>
                          <a:latin typeface="Times New Roman" pitchFamily="18" charset="0"/>
                          <a:cs typeface="Times New Roman" pitchFamily="18" charset="0"/>
                        </a:rPr>
                        <a:t>classifications</a:t>
                      </a:r>
                      <a:endParaRPr lang="en-US" sz="1800" dirty="0">
                        <a:effectLst/>
                        <a:latin typeface="Times New Roman" pitchFamily="18" charset="0"/>
                        <a:cs typeface="Times New Roman" pitchFamily="18" charset="0"/>
                      </a:endParaRPr>
                    </a:p>
                  </a:txBody>
                  <a:tcPr marL="61268" marR="61268" marT="0" marB="0"/>
                </a:tc>
              </a:tr>
              <a:tr h="567559">
                <a:tc>
                  <a:txBody>
                    <a:bodyPr/>
                    <a:lstStyle/>
                    <a:p>
                      <a:pPr marL="0" marR="0" algn="just">
                        <a:spcBef>
                          <a:spcPts val="0"/>
                        </a:spcBef>
                        <a:spcAft>
                          <a:spcPts val="0"/>
                        </a:spcAft>
                      </a:pPr>
                      <a:r>
                        <a:rPr lang="en-GB" sz="1800" dirty="0">
                          <a:effectLst/>
                          <a:latin typeface="Times New Roman" pitchFamily="18" charset="0"/>
                          <a:cs typeface="Times New Roman" pitchFamily="18" charset="0"/>
                        </a:rPr>
                        <a:t>(Ahmed et al., 2015)</a:t>
                      </a:r>
                      <a:endParaRPr lang="en-US" sz="1800" dirty="0">
                        <a:effectLst/>
                        <a:latin typeface="Times New Roman" pitchFamily="18" charset="0"/>
                        <a:ea typeface="SimSun"/>
                        <a:cs typeface="Times New Roman" pitchFamily="18" charset="0"/>
                      </a:endParaRPr>
                    </a:p>
                  </a:txBody>
                  <a:tcPr marL="61268" marR="61268"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 </a:t>
                      </a:r>
                      <a:endParaRPr lang="en-US" sz="1800" dirty="0">
                        <a:effectLst/>
                        <a:latin typeface="Times New Roman" pitchFamily="18" charset="0"/>
                        <a:ea typeface="SimSun"/>
                        <a:cs typeface="Times New Roman" pitchFamily="18" charset="0"/>
                      </a:endParaRPr>
                    </a:p>
                  </a:txBody>
                  <a:tcPr marL="61268" marR="61268"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Text wrote by 33 Arabic poet</a:t>
                      </a:r>
                      <a:endParaRPr lang="en-US" sz="1800" dirty="0">
                        <a:effectLst/>
                        <a:latin typeface="Times New Roman" pitchFamily="18" charset="0"/>
                        <a:ea typeface="SimSun"/>
                        <a:cs typeface="Times New Roman" pitchFamily="18" charset="0"/>
                      </a:endParaRPr>
                    </a:p>
                  </a:txBody>
                  <a:tcPr marL="61268" marR="61268"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 </a:t>
                      </a:r>
                      <a:endParaRPr lang="en-US" sz="1800" dirty="0">
                        <a:effectLst/>
                        <a:latin typeface="Times New Roman" pitchFamily="18" charset="0"/>
                        <a:ea typeface="SimSun"/>
                        <a:cs typeface="Times New Roman" pitchFamily="18" charset="0"/>
                      </a:endParaRPr>
                    </a:p>
                  </a:txBody>
                  <a:tcPr marL="61268" marR="61268" marT="0" marB="0"/>
                </a:tc>
                <a:tc>
                  <a:txBody>
                    <a:bodyPr/>
                    <a:lstStyle/>
                    <a:p>
                      <a:pPr marL="0" marR="0" algn="just">
                        <a:spcBef>
                          <a:spcPts val="0"/>
                        </a:spcBef>
                        <a:spcAft>
                          <a:spcPts val="0"/>
                        </a:spcAft>
                      </a:pPr>
                      <a:r>
                        <a:rPr lang="en-GB" sz="1800" dirty="0">
                          <a:effectLst/>
                          <a:latin typeface="Times New Roman" pitchFamily="18" charset="0"/>
                          <a:cs typeface="Times New Roman" pitchFamily="18" charset="0"/>
                        </a:rPr>
                        <a:t>Accuracy is 96.97%. </a:t>
                      </a:r>
                      <a:endParaRPr lang="en-US" sz="1800" dirty="0">
                        <a:effectLst/>
                        <a:latin typeface="Times New Roman" pitchFamily="18" charset="0"/>
                        <a:ea typeface="SimSun"/>
                        <a:cs typeface="Times New Roman" pitchFamily="18" charset="0"/>
                      </a:endParaRPr>
                    </a:p>
                  </a:txBody>
                  <a:tcPr marL="61268" marR="61268" marT="0" marB="0"/>
                </a:tc>
              </a:tr>
            </a:tbl>
          </a:graphicData>
        </a:graphic>
      </p:graphicFrame>
      <p:sp>
        <p:nvSpPr>
          <p:cNvPr id="4" name="Slide Number Placeholder 3"/>
          <p:cNvSpPr>
            <a:spLocks noGrp="1"/>
          </p:cNvSpPr>
          <p:nvPr>
            <p:ph type="sldNum" sz="quarter" idx="12"/>
          </p:nvPr>
        </p:nvSpPr>
        <p:spPr/>
        <p:txBody>
          <a:bodyPr/>
          <a:lstStyle/>
          <a:p>
            <a:fld id="{FB33EB8A-CBE6-4388-AD79-CE6F94EE9ED7}" type="slidenum">
              <a:rPr lang="en-US" smtClean="0"/>
              <a:t>19</a:t>
            </a:fld>
            <a:endParaRPr lang="en-US"/>
          </a:p>
        </p:txBody>
      </p:sp>
      <p:sp>
        <p:nvSpPr>
          <p:cNvPr id="6" name="Title 1"/>
          <p:cNvSpPr>
            <a:spLocks noGrp="1"/>
          </p:cNvSpPr>
          <p:nvPr>
            <p:ph type="title"/>
          </p:nvPr>
        </p:nvSpPr>
        <p:spPr>
          <a:xfrm>
            <a:off x="581192" y="702156"/>
            <a:ext cx="11029616" cy="1013800"/>
          </a:xfrm>
        </p:spPr>
        <p:txBody>
          <a:bodyPr/>
          <a:lstStyle/>
          <a:p>
            <a:r>
              <a:rPr lang="en-GB" dirty="0">
                <a:latin typeface="Times New Roman" pitchFamily="18" charset="0"/>
                <a:cs typeface="Times New Roman" pitchFamily="18" charset="0"/>
              </a:rPr>
              <a:t>Applications</a:t>
            </a:r>
            <a:endParaRPr lang="en-US" dirty="0"/>
          </a:p>
        </p:txBody>
      </p:sp>
      <p:sp>
        <p:nvSpPr>
          <p:cNvPr id="8" name="Text Box 2"/>
          <p:cNvSpPr txBox="1">
            <a:spLocks noChangeArrowheads="1"/>
          </p:cNvSpPr>
          <p:nvPr/>
        </p:nvSpPr>
        <p:spPr bwMode="auto">
          <a:xfrm>
            <a:off x="1679226" y="1880254"/>
            <a:ext cx="8174257" cy="45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2400" dirty="0">
                <a:solidFill>
                  <a:schemeClr val="tx2"/>
                </a:solidFill>
                <a:latin typeface="Times New Roman" pitchFamily="18" charset="0"/>
                <a:cs typeface="Times New Roman" pitchFamily="18" charset="0"/>
              </a:rPr>
              <a:t>Table 4. Text Classification summary</a:t>
            </a:r>
          </a:p>
        </p:txBody>
      </p:sp>
    </p:spTree>
    <p:extLst>
      <p:ext uri="{BB962C8B-B14F-4D97-AF65-F5344CB8AC3E}">
        <p14:creationId xmlns:p14="http://schemas.microsoft.com/office/powerpoint/2010/main" val="3773224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Presenter</a:t>
            </a:r>
            <a:endParaRPr lang="en-US" dirty="0"/>
          </a:p>
        </p:txBody>
      </p:sp>
      <p:sp>
        <p:nvSpPr>
          <p:cNvPr id="3" name="Content Placeholder 2"/>
          <p:cNvSpPr>
            <a:spLocks noGrp="1"/>
          </p:cNvSpPr>
          <p:nvPr>
            <p:ph idx="1"/>
          </p:nvPr>
        </p:nvSpPr>
        <p:spPr/>
        <p:txBody>
          <a:bodyPr/>
          <a:lstStyle/>
          <a:p>
            <a:r>
              <a:rPr lang="en-US" b="1" dirty="0" smtClean="0"/>
              <a:t>Dima Suleiman</a:t>
            </a:r>
          </a:p>
          <a:p>
            <a:r>
              <a:rPr lang="en-US" dirty="0"/>
              <a:t>Education:</a:t>
            </a:r>
          </a:p>
          <a:p>
            <a:pPr lvl="1"/>
            <a:r>
              <a:rPr lang="en-US" dirty="0"/>
              <a:t>PhD. Computer </a:t>
            </a:r>
            <a:r>
              <a:rPr lang="en-US" dirty="0" smtClean="0"/>
              <a:t>Science, </a:t>
            </a:r>
            <a:r>
              <a:rPr lang="en-US" b="1" dirty="0" smtClean="0"/>
              <a:t>Deep Learning, NLP </a:t>
            </a:r>
            <a:r>
              <a:rPr lang="en-US" dirty="0" smtClean="0"/>
              <a:t>(2015-</a:t>
            </a:r>
            <a:r>
              <a:rPr lang="en-US" dirty="0"/>
              <a:t>)</a:t>
            </a:r>
          </a:p>
          <a:p>
            <a:pPr lvl="1"/>
            <a:r>
              <a:rPr lang="en-US" dirty="0" smtClean="0"/>
              <a:t>MSc. Computer Science (2002-2004)</a:t>
            </a:r>
            <a:endParaRPr lang="en-US" dirty="0"/>
          </a:p>
          <a:p>
            <a:pPr lvl="1"/>
            <a:r>
              <a:rPr lang="en-US" dirty="0"/>
              <a:t>BSc. Computer Science</a:t>
            </a:r>
            <a:r>
              <a:rPr lang="en-US" dirty="0" smtClean="0"/>
              <a:t>(1998-2002</a:t>
            </a:r>
            <a:r>
              <a:rPr lang="en-US" dirty="0"/>
              <a:t>)</a:t>
            </a:r>
          </a:p>
          <a:p>
            <a:r>
              <a:rPr lang="en-US" dirty="0"/>
              <a:t>Contact: </a:t>
            </a:r>
            <a:endParaRPr lang="en-US" dirty="0" smtClean="0"/>
          </a:p>
          <a:p>
            <a:pPr lvl="1"/>
            <a:r>
              <a:rPr lang="en-US" b="1" dirty="0" smtClean="0">
                <a:solidFill>
                  <a:schemeClr val="accent2"/>
                </a:solidFill>
                <a:hlinkClick r:id="rId2"/>
              </a:rPr>
              <a:t>Dima.suleiman@ju.edu.jo</a:t>
            </a:r>
            <a:endParaRPr lang="en-US" b="1" dirty="0" smtClean="0">
              <a:solidFill>
                <a:schemeClr val="accent2"/>
              </a:solidFill>
            </a:endParaRPr>
          </a:p>
          <a:p>
            <a:pPr lvl="1"/>
            <a:r>
              <a:rPr lang="en-US" b="1" dirty="0" smtClean="0">
                <a:solidFill>
                  <a:schemeClr val="accent2"/>
                </a:solidFill>
                <a:hlinkClick r:id="rId3"/>
              </a:rPr>
              <a:t>Dimah_1999@yahoo.com</a:t>
            </a:r>
            <a:endParaRPr lang="en-US" b="1" dirty="0" smtClean="0">
              <a:solidFill>
                <a:schemeClr val="accent2"/>
              </a:solidFill>
            </a:endParaRPr>
          </a:p>
          <a:p>
            <a:pPr lvl="1"/>
            <a:endParaRPr lang="en-US" b="1" dirty="0" smtClean="0">
              <a:solidFill>
                <a:schemeClr val="accent2"/>
              </a:solidFill>
            </a:endParaRPr>
          </a:p>
        </p:txBody>
      </p:sp>
      <p:sp>
        <p:nvSpPr>
          <p:cNvPr id="4" name="Footer Placeholder 3"/>
          <p:cNvSpPr>
            <a:spLocks noGrp="1"/>
          </p:cNvSpPr>
          <p:nvPr>
            <p:ph type="ftr" sz="quarter" idx="11"/>
          </p:nvPr>
        </p:nvSpPr>
        <p:spPr/>
        <p:txBody>
          <a:bodyPr/>
          <a:lstStyle/>
          <a:p>
            <a:r>
              <a:rPr lang="en-US" dirty="0" smtClean="0"/>
              <a:t>PSUT © 2017</a:t>
            </a:r>
            <a:endParaRPr lang="en-US" dirty="0"/>
          </a:p>
        </p:txBody>
      </p:sp>
      <p:sp>
        <p:nvSpPr>
          <p:cNvPr id="5" name="Slide Number Placeholder 4"/>
          <p:cNvSpPr>
            <a:spLocks noGrp="1"/>
          </p:cNvSpPr>
          <p:nvPr>
            <p:ph type="sldNum" sz="quarter" idx="12"/>
          </p:nvPr>
        </p:nvSpPr>
        <p:spPr/>
        <p:txBody>
          <a:bodyPr/>
          <a:lstStyle/>
          <a:p>
            <a:fld id="{FB33EB8A-CBE6-4388-AD79-CE6F94EE9ED7}" type="slidenum">
              <a:rPr lang="en-US" smtClean="0"/>
              <a:t>2</a:t>
            </a:fld>
            <a:endParaRPr lang="en-US" dirty="0"/>
          </a:p>
        </p:txBody>
      </p:sp>
    </p:spTree>
    <p:extLst>
      <p:ext uri="{BB962C8B-B14F-4D97-AF65-F5344CB8AC3E}">
        <p14:creationId xmlns:p14="http://schemas.microsoft.com/office/powerpoint/2010/main" val="3115914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itchFamily="18" charset="0"/>
                <a:cs typeface="Times New Roman" pitchFamily="18" charset="0"/>
              </a:rPr>
              <a:t>Applications</a:t>
            </a:r>
            <a:endParaRPr lang="en-US" dirty="0"/>
          </a:p>
        </p:txBody>
      </p:sp>
      <p:sp>
        <p:nvSpPr>
          <p:cNvPr id="4" name="Slide Number Placeholder 3"/>
          <p:cNvSpPr>
            <a:spLocks noGrp="1"/>
          </p:cNvSpPr>
          <p:nvPr>
            <p:ph type="sldNum" sz="quarter" idx="12"/>
          </p:nvPr>
        </p:nvSpPr>
        <p:spPr>
          <a:xfrm>
            <a:off x="10526769" y="6319389"/>
            <a:ext cx="1052510" cy="365125"/>
          </a:xfrm>
        </p:spPr>
        <p:txBody>
          <a:bodyPr/>
          <a:lstStyle/>
          <a:p>
            <a:fld id="{FB33EB8A-CBE6-4388-AD79-CE6F94EE9ED7}" type="slidenum">
              <a:rPr lang="en-US" smtClean="0"/>
              <a:t>20</a:t>
            </a:fld>
            <a:endParaRPr lang="en-US"/>
          </a:p>
        </p:txBody>
      </p:sp>
      <p:sp>
        <p:nvSpPr>
          <p:cNvPr id="5" name="Content Placeholder 2"/>
          <p:cNvSpPr>
            <a:spLocks noGrp="1"/>
          </p:cNvSpPr>
          <p:nvPr>
            <p:ph idx="1"/>
          </p:nvPr>
        </p:nvSpPr>
        <p:spPr>
          <a:prstGeom prst="rect">
            <a:avLst/>
          </a:prstGeom>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150000"/>
              <a:buFont typeface="Arial" panose="020B0604020202020204" pitchFamily="34" charset="0"/>
              <a:buChar char="•"/>
              <a:defRPr sz="24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125000"/>
              <a:buFont typeface="Arial" panose="020B0604020202020204" pitchFamily="34" charset="0"/>
              <a:buChar char="•"/>
              <a:defRPr sz="22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100000"/>
              <a:buFont typeface="Arial" panose="020B0604020202020204" pitchFamily="34" charset="0"/>
              <a:buChar char="•"/>
              <a:defRPr sz="20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5000"/>
              <a:buFont typeface="Arial" panose="020B0604020202020204" pitchFamily="34" charset="0"/>
              <a:buChar char="•"/>
              <a:defRPr sz="18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0000"/>
              <a:buFont typeface="Arial" panose="020B0604020202020204" pitchFamily="34" charset="0"/>
              <a:buChar char="•"/>
              <a:defRPr sz="16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buNone/>
            </a:pPr>
            <a:r>
              <a:rPr lang="en-US" dirty="0">
                <a:latin typeface="Times New Roman" pitchFamily="18" charset="0"/>
                <a:cs typeface="Times New Roman" pitchFamily="18" charset="0"/>
              </a:rPr>
              <a:t>Table 5: Number of surveyed articles by main technique</a:t>
            </a:r>
          </a:p>
          <a:p>
            <a:pPr marL="0" indent="0" algn="ctr">
              <a:buNone/>
            </a:pPr>
            <a:endParaRPr lang="en-US" dirty="0" smtClean="0"/>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758641004"/>
              </p:ext>
            </p:extLst>
          </p:nvPr>
        </p:nvGraphicFramePr>
        <p:xfrm>
          <a:off x="993037" y="2863773"/>
          <a:ext cx="10745597" cy="1745955"/>
        </p:xfrm>
        <a:graphic>
          <a:graphicData uri="http://schemas.openxmlformats.org/drawingml/2006/table">
            <a:tbl>
              <a:tblPr firstRow="1" bandRow="1">
                <a:tableStyleId>{5C22544A-7EE6-4342-B048-85BDC9FD1C3A}</a:tableStyleId>
              </a:tblPr>
              <a:tblGrid>
                <a:gridCol w="1133992"/>
                <a:gridCol w="1133992"/>
                <a:gridCol w="1133992"/>
                <a:gridCol w="1133992"/>
                <a:gridCol w="1133992"/>
                <a:gridCol w="1629665"/>
                <a:gridCol w="1466193"/>
                <a:gridCol w="1979779"/>
              </a:tblGrid>
              <a:tr h="961802">
                <a:tc>
                  <a:txBody>
                    <a:bodyPr/>
                    <a:lstStyle/>
                    <a:p>
                      <a:pPr algn="ctr"/>
                      <a:endParaRPr lang="en-US" dirty="0" smtClean="0">
                        <a:latin typeface="Times New Roman" pitchFamily="18" charset="0"/>
                        <a:cs typeface="Times New Roman" pitchFamily="18" charset="0"/>
                      </a:endParaRPr>
                    </a:p>
                    <a:p>
                      <a:pPr algn="ctr"/>
                      <a:r>
                        <a:rPr lang="en-US" dirty="0" smtClean="0">
                          <a:latin typeface="Times New Roman" pitchFamily="18" charset="0"/>
                          <a:cs typeface="Times New Roman" pitchFamily="18" charset="0"/>
                        </a:rPr>
                        <a:t>Main Technique</a:t>
                      </a:r>
                      <a:endParaRPr lang="en-US" dirty="0">
                        <a:latin typeface="Times New Roman" pitchFamily="18" charset="0"/>
                        <a:cs typeface="Times New Roman" pitchFamily="18" charset="0"/>
                      </a:endParaRPr>
                    </a:p>
                  </a:txBody>
                  <a:tcPr/>
                </a:tc>
                <a:tc>
                  <a:txBody>
                    <a:bodyPr/>
                    <a:lstStyle/>
                    <a:p>
                      <a:pPr algn="ctr"/>
                      <a:endParaRPr lang="en-GB" sz="1800" b="1" kern="1200" dirty="0" smtClean="0">
                        <a:solidFill>
                          <a:schemeClr val="lt1"/>
                        </a:solidFill>
                        <a:latin typeface="Times New Roman" pitchFamily="18" charset="0"/>
                        <a:ea typeface="+mn-ea"/>
                        <a:cs typeface="Times New Roman" pitchFamily="18" charset="0"/>
                      </a:endParaRPr>
                    </a:p>
                    <a:p>
                      <a:pPr algn="ctr"/>
                      <a:r>
                        <a:rPr lang="en-US" sz="1800" b="1" kern="1200" dirty="0" smtClean="0">
                          <a:solidFill>
                            <a:schemeClr val="lt1"/>
                          </a:solidFill>
                          <a:latin typeface="Times New Roman" pitchFamily="18" charset="0"/>
                          <a:ea typeface="+mn-ea"/>
                          <a:cs typeface="Times New Roman" pitchFamily="18" charset="0"/>
                        </a:rPr>
                        <a:t>HMM + Rule Based</a:t>
                      </a:r>
                      <a:endParaRPr lang="en-US" sz="1800" b="1" kern="1200" dirty="0">
                        <a:solidFill>
                          <a:schemeClr val="lt1"/>
                        </a:solidFill>
                        <a:latin typeface="Times New Roman" pitchFamily="18" charset="0"/>
                        <a:ea typeface="+mn-ea"/>
                        <a:cs typeface="Times New Roman" pitchFamily="18" charset="0"/>
                      </a:endParaRPr>
                    </a:p>
                  </a:txBody>
                  <a:tcPr/>
                </a:tc>
                <a:tc>
                  <a:txBody>
                    <a:bodyPr/>
                    <a:lstStyle/>
                    <a:p>
                      <a:pPr algn="ctr"/>
                      <a:endParaRPr lang="en-GB" sz="1800" b="1" kern="1200" dirty="0" smtClean="0">
                        <a:solidFill>
                          <a:schemeClr val="lt1"/>
                        </a:solidFill>
                        <a:latin typeface="Times New Roman" pitchFamily="18" charset="0"/>
                        <a:ea typeface="+mn-ea"/>
                        <a:cs typeface="Times New Roman" pitchFamily="18" charset="0"/>
                      </a:endParaRPr>
                    </a:p>
                    <a:p>
                      <a:pPr algn="ctr"/>
                      <a:r>
                        <a:rPr lang="en-GB" sz="1800" b="1" kern="1200" dirty="0" smtClean="0">
                          <a:solidFill>
                            <a:schemeClr val="lt1"/>
                          </a:solidFill>
                          <a:latin typeface="Times New Roman" pitchFamily="18" charset="0"/>
                          <a:ea typeface="+mn-ea"/>
                          <a:cs typeface="Times New Roman" pitchFamily="18" charset="0"/>
                        </a:rPr>
                        <a:t>Bigram</a:t>
                      </a:r>
                      <a:endParaRPr lang="en-US" sz="1800" b="1" kern="1200" dirty="0">
                        <a:solidFill>
                          <a:schemeClr val="lt1"/>
                        </a:solidFill>
                        <a:latin typeface="Times New Roman" pitchFamily="18" charset="0"/>
                        <a:ea typeface="+mn-ea"/>
                        <a:cs typeface="Times New Roman" pitchFamily="18" charset="0"/>
                      </a:endParaRPr>
                    </a:p>
                  </a:txBody>
                  <a:tcPr/>
                </a:tc>
                <a:tc>
                  <a:txBody>
                    <a:bodyPr/>
                    <a:lstStyle/>
                    <a:p>
                      <a:pPr algn="ctr"/>
                      <a:endParaRPr lang="en-GB" sz="1800" b="1" kern="1200" dirty="0" smtClean="0">
                        <a:solidFill>
                          <a:schemeClr val="lt1"/>
                        </a:solidFill>
                        <a:latin typeface="Times New Roman" pitchFamily="18" charset="0"/>
                        <a:ea typeface="+mn-ea"/>
                        <a:cs typeface="Times New Roman" pitchFamily="18" charset="0"/>
                      </a:endParaRPr>
                    </a:p>
                    <a:p>
                      <a:pPr algn="ctr"/>
                      <a:r>
                        <a:rPr lang="en-GB" sz="1800" b="1" kern="1200" dirty="0" smtClean="0">
                          <a:solidFill>
                            <a:schemeClr val="lt1"/>
                          </a:solidFill>
                          <a:latin typeface="Times New Roman" pitchFamily="18" charset="0"/>
                          <a:ea typeface="+mn-ea"/>
                          <a:cs typeface="Times New Roman" pitchFamily="18" charset="0"/>
                        </a:rPr>
                        <a:t>Trigram</a:t>
                      </a:r>
                      <a:endParaRPr lang="en-US" sz="1800" b="1" kern="1200" dirty="0">
                        <a:solidFill>
                          <a:schemeClr val="lt1"/>
                        </a:solidFill>
                        <a:latin typeface="Times New Roman" pitchFamily="18" charset="0"/>
                        <a:ea typeface="+mn-ea"/>
                        <a:cs typeface="Times New Roman" pitchFamily="18" charset="0"/>
                      </a:endParaRPr>
                    </a:p>
                  </a:txBody>
                  <a:tcPr/>
                </a:tc>
                <a:tc>
                  <a:txBody>
                    <a:bodyPr/>
                    <a:lstStyle/>
                    <a:p>
                      <a:pPr algn="ctr"/>
                      <a:endParaRPr lang="en-GB" sz="1800" b="1" kern="1200" dirty="0" smtClean="0">
                        <a:solidFill>
                          <a:schemeClr val="lt1"/>
                        </a:solidFill>
                        <a:latin typeface="Times New Roman" pitchFamily="18" charset="0"/>
                        <a:ea typeface="+mn-ea"/>
                        <a:cs typeface="Times New Roman" pitchFamily="18" charset="0"/>
                      </a:endParaRPr>
                    </a:p>
                    <a:p>
                      <a:pPr algn="ctr"/>
                      <a:r>
                        <a:rPr lang="en-GB" sz="1800" b="1" kern="1200" dirty="0" smtClean="0">
                          <a:solidFill>
                            <a:schemeClr val="lt1"/>
                          </a:solidFill>
                          <a:latin typeface="Times New Roman" pitchFamily="18" charset="0"/>
                          <a:ea typeface="+mn-ea"/>
                          <a:cs typeface="Times New Roman" pitchFamily="18" charset="0"/>
                        </a:rPr>
                        <a:t>N-gram</a:t>
                      </a:r>
                      <a:endParaRPr lang="en-US" sz="1800" b="1" kern="1200" dirty="0">
                        <a:solidFill>
                          <a:schemeClr val="lt1"/>
                        </a:solidFill>
                        <a:latin typeface="Times New Roman" pitchFamily="18" charset="0"/>
                        <a:ea typeface="+mn-ea"/>
                        <a:cs typeface="Times New Roman" pitchFamily="18" charset="0"/>
                      </a:endParaRPr>
                    </a:p>
                  </a:txBody>
                  <a:tcPr/>
                </a:tc>
                <a:tc>
                  <a:txBody>
                    <a:bodyPr/>
                    <a:lstStyle/>
                    <a:p>
                      <a:pPr algn="ctr"/>
                      <a:r>
                        <a:rPr lang="en-GB" sz="1800" b="1" kern="1200" dirty="0" smtClean="0">
                          <a:solidFill>
                            <a:schemeClr val="lt1"/>
                          </a:solidFill>
                          <a:latin typeface="Times New Roman" pitchFamily="18" charset="0"/>
                          <a:ea typeface="+mn-ea"/>
                          <a:cs typeface="Times New Roman" pitchFamily="18" charset="0"/>
                        </a:rPr>
                        <a:t>HMM with morphological analysis</a:t>
                      </a:r>
                      <a:endParaRPr lang="en-US" sz="1800" b="1" kern="1200" dirty="0">
                        <a:solidFill>
                          <a:schemeClr val="lt1"/>
                        </a:solidFill>
                        <a:latin typeface="Times New Roman" pitchFamily="18" charset="0"/>
                        <a:ea typeface="+mn-ea"/>
                        <a:cs typeface="Times New Roman" pitchFamily="18" charset="0"/>
                      </a:endParaRPr>
                    </a:p>
                  </a:txBody>
                  <a:tcPr/>
                </a:tc>
                <a:tc>
                  <a:txBody>
                    <a:bodyPr/>
                    <a:lstStyle/>
                    <a:p>
                      <a:pPr algn="ctr"/>
                      <a:r>
                        <a:rPr lang="en-GB" sz="1800" b="1" kern="1200" dirty="0" smtClean="0">
                          <a:solidFill>
                            <a:schemeClr val="lt1"/>
                          </a:solidFill>
                          <a:latin typeface="Times New Roman" pitchFamily="18" charset="0"/>
                          <a:ea typeface="+mn-ea"/>
                          <a:cs typeface="Times New Roman" pitchFamily="18" charset="0"/>
                        </a:rPr>
                        <a:t>master-slaves technique</a:t>
                      </a:r>
                      <a:endParaRPr lang="en-US" sz="1800" b="1" kern="1200" dirty="0">
                        <a:solidFill>
                          <a:schemeClr val="lt1"/>
                        </a:solidFill>
                        <a:latin typeface="Times New Roman" pitchFamily="18" charset="0"/>
                        <a:ea typeface="+mn-ea"/>
                        <a:cs typeface="Times New Roman" pitchFamily="18"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lt1"/>
                          </a:solidFill>
                          <a:latin typeface="Times New Roman" pitchFamily="18" charset="0"/>
                          <a:ea typeface="+mn-ea"/>
                          <a:cs typeface="Times New Roman" pitchFamily="18" charset="0"/>
                        </a:rPr>
                        <a:t>Bidirectional HMM-based</a:t>
                      </a:r>
                      <a:endParaRPr lang="en-US" sz="1800" b="1" kern="1200" dirty="0" smtClean="0">
                        <a:solidFill>
                          <a:schemeClr val="lt1"/>
                        </a:solidFill>
                        <a:latin typeface="Times New Roman" pitchFamily="18" charset="0"/>
                        <a:ea typeface="+mn-ea"/>
                        <a:cs typeface="Times New Roman" pitchFamily="18" charset="0"/>
                      </a:endParaRPr>
                    </a:p>
                    <a:p>
                      <a:pPr algn="ctr"/>
                      <a:endParaRPr lang="en-GB" sz="1800" b="1" kern="1200" dirty="0" smtClean="0">
                        <a:solidFill>
                          <a:schemeClr val="lt1"/>
                        </a:solidFill>
                        <a:latin typeface="Times New Roman" pitchFamily="18" charset="0"/>
                        <a:ea typeface="+mn-ea"/>
                        <a:cs typeface="Times New Roman" pitchFamily="18" charset="0"/>
                      </a:endParaRPr>
                    </a:p>
                  </a:txBody>
                  <a:tcPr/>
                </a:tc>
              </a:tr>
              <a:tr h="557235">
                <a:tc>
                  <a:txBody>
                    <a:bodyPr/>
                    <a:lstStyle/>
                    <a:p>
                      <a:pPr algn="ctr"/>
                      <a:r>
                        <a:rPr lang="en-US" b="1" dirty="0" smtClean="0">
                          <a:latin typeface="Times New Roman" pitchFamily="18" charset="0"/>
                          <a:cs typeface="Times New Roman" pitchFamily="18" charset="0"/>
                        </a:rPr>
                        <a:t>Count</a:t>
                      </a:r>
                      <a:endParaRPr lang="en-US" b="1"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3</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4197978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itchFamily="18" charset="0"/>
                <a:cs typeface="Times New Roman" pitchFamily="18" charset="0"/>
              </a:rPr>
              <a:t>Applications</a:t>
            </a:r>
            <a:endParaRPr lang="en-US" dirty="0"/>
          </a:p>
        </p:txBody>
      </p:sp>
      <p:sp>
        <p:nvSpPr>
          <p:cNvPr id="4" name="Slide Number Placeholder 3"/>
          <p:cNvSpPr>
            <a:spLocks noGrp="1"/>
          </p:cNvSpPr>
          <p:nvPr>
            <p:ph type="sldNum" sz="quarter" idx="12"/>
          </p:nvPr>
        </p:nvSpPr>
        <p:spPr>
          <a:xfrm>
            <a:off x="10526769" y="6319389"/>
            <a:ext cx="1052510" cy="365125"/>
          </a:xfrm>
        </p:spPr>
        <p:txBody>
          <a:bodyPr/>
          <a:lstStyle/>
          <a:p>
            <a:fld id="{FB33EB8A-CBE6-4388-AD79-CE6F94EE9ED7}" type="slidenum">
              <a:rPr lang="en-US" smtClean="0"/>
              <a:t>21</a:t>
            </a:fld>
            <a:endParaRPr lang="en-US"/>
          </a:p>
        </p:txBody>
      </p:sp>
      <p:sp>
        <p:nvSpPr>
          <p:cNvPr id="5" name="Content Placeholder 2"/>
          <p:cNvSpPr>
            <a:spLocks noGrp="1"/>
          </p:cNvSpPr>
          <p:nvPr>
            <p:ph idx="1"/>
          </p:nvPr>
        </p:nvSpPr>
        <p:spPr>
          <a:prstGeom prst="rect">
            <a:avLst/>
          </a:prstGeom>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150000"/>
              <a:buFont typeface="Arial" panose="020B0604020202020204" pitchFamily="34" charset="0"/>
              <a:buChar char="•"/>
              <a:defRPr sz="24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125000"/>
              <a:buFont typeface="Arial" panose="020B0604020202020204" pitchFamily="34" charset="0"/>
              <a:buChar char="•"/>
              <a:defRPr sz="22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100000"/>
              <a:buFont typeface="Arial" panose="020B0604020202020204" pitchFamily="34" charset="0"/>
              <a:buChar char="•"/>
              <a:defRPr sz="20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5000"/>
              <a:buFont typeface="Arial" panose="020B0604020202020204" pitchFamily="34" charset="0"/>
              <a:buChar char="•"/>
              <a:defRPr sz="18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0000"/>
              <a:buFont typeface="Arial" panose="020B0604020202020204" pitchFamily="34" charset="0"/>
              <a:buChar char="•"/>
              <a:defRPr sz="16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buNone/>
            </a:pPr>
            <a:r>
              <a:rPr lang="en-US" dirty="0">
                <a:latin typeface="Times New Roman" pitchFamily="18" charset="0"/>
                <a:cs typeface="Times New Roman" pitchFamily="18" charset="0"/>
              </a:rPr>
              <a:t>Table 6: Number of surveyed articles by evaluation metrics</a:t>
            </a:r>
          </a:p>
          <a:p>
            <a:pPr marL="0" indent="0" algn="ctr">
              <a:buNone/>
            </a:pPr>
            <a:endParaRPr lang="en-US" dirty="0"/>
          </a:p>
          <a:p>
            <a:pPr marL="0" indent="0" algn="ctr">
              <a:buNone/>
            </a:pPr>
            <a:endParaRPr lang="en-US" dirty="0"/>
          </a:p>
          <a:p>
            <a:pPr marL="0" indent="0" algn="ctr">
              <a:buNone/>
            </a:pPr>
            <a:endParaRPr lang="en-US" dirty="0"/>
          </a:p>
          <a:p>
            <a:endParaRPr lang="en-US" dirty="0" smtClean="0"/>
          </a:p>
          <a:p>
            <a:pPr marL="0" indent="0" algn="ctr">
              <a:buNone/>
            </a:pPr>
            <a:endParaRPr lang="en-US" dirty="0" smtClean="0"/>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45170509"/>
              </p:ext>
            </p:extLst>
          </p:nvPr>
        </p:nvGraphicFramePr>
        <p:xfrm>
          <a:off x="740980" y="2879538"/>
          <a:ext cx="10862442" cy="1619076"/>
        </p:xfrm>
        <a:graphic>
          <a:graphicData uri="http://schemas.openxmlformats.org/drawingml/2006/table">
            <a:tbl>
              <a:tblPr firstRow="1" bandRow="1">
                <a:tableStyleId>{5C22544A-7EE6-4342-B048-85BDC9FD1C3A}</a:tableStyleId>
              </a:tblPr>
              <a:tblGrid>
                <a:gridCol w="3314676"/>
                <a:gridCol w="2515922"/>
                <a:gridCol w="2515922"/>
                <a:gridCol w="2515922"/>
              </a:tblGrid>
              <a:tr h="1061841">
                <a:tc>
                  <a:txBody>
                    <a:bodyPr/>
                    <a:lstStyle/>
                    <a:p>
                      <a:pPr algn="ctr">
                        <a:spcAft>
                          <a:spcPts val="0"/>
                        </a:spcAft>
                      </a:pPr>
                      <a:r>
                        <a:rPr lang="en-GB" sz="1800" b="1" kern="1200" dirty="0">
                          <a:solidFill>
                            <a:schemeClr val="lt1"/>
                          </a:solidFill>
                          <a:latin typeface="Times New Roman" pitchFamily="18" charset="0"/>
                          <a:ea typeface="+mn-ea"/>
                          <a:cs typeface="Times New Roman" pitchFamily="18" charset="0"/>
                        </a:rPr>
                        <a:t>Evaluation Metrics</a:t>
                      </a:r>
                      <a:endParaRPr lang="en-US" sz="1800" b="1" kern="1200" dirty="0">
                        <a:solidFill>
                          <a:schemeClr val="lt1"/>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GB" sz="1800" b="1" kern="1200" dirty="0" smtClean="0">
                          <a:solidFill>
                            <a:schemeClr val="lt1"/>
                          </a:solidFill>
                          <a:latin typeface="Times New Roman" pitchFamily="18" charset="0"/>
                          <a:ea typeface="+mn-ea"/>
                          <a:cs typeface="Times New Roman" pitchFamily="18" charset="0"/>
                        </a:rPr>
                        <a:t>Precision</a:t>
                      </a:r>
                      <a:endParaRPr lang="en-US" sz="1800" b="1" kern="1200" dirty="0">
                        <a:solidFill>
                          <a:schemeClr val="lt1"/>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GB" sz="1800" b="1" kern="1200" dirty="0" smtClean="0">
                          <a:solidFill>
                            <a:schemeClr val="lt1"/>
                          </a:solidFill>
                          <a:latin typeface="Times New Roman" pitchFamily="18" charset="0"/>
                          <a:ea typeface="+mn-ea"/>
                          <a:cs typeface="Times New Roman" pitchFamily="18" charset="0"/>
                        </a:rPr>
                        <a:t>Performance </a:t>
                      </a:r>
                      <a:endParaRPr lang="en-US" sz="1800" b="1" kern="1200" dirty="0">
                        <a:solidFill>
                          <a:schemeClr val="lt1"/>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GB" sz="1800" b="1" kern="1200" dirty="0">
                          <a:solidFill>
                            <a:schemeClr val="lt1"/>
                          </a:solidFill>
                          <a:latin typeface="Times New Roman" pitchFamily="18" charset="0"/>
                          <a:ea typeface="+mn-ea"/>
                          <a:cs typeface="Times New Roman" pitchFamily="18" charset="0"/>
                        </a:rPr>
                        <a:t>Accuracy</a:t>
                      </a:r>
                      <a:endParaRPr lang="en-US" sz="1800" b="1" kern="1200" dirty="0">
                        <a:solidFill>
                          <a:schemeClr val="lt1"/>
                        </a:solidFill>
                        <a:latin typeface="Times New Roman" pitchFamily="18" charset="0"/>
                        <a:ea typeface="+mn-ea"/>
                        <a:cs typeface="Times New Roman" pitchFamily="18" charset="0"/>
                      </a:endParaRPr>
                    </a:p>
                  </a:txBody>
                  <a:tcPr marL="68580" marR="68580" marT="0" marB="0" anchor="ctr"/>
                </a:tc>
              </a:tr>
              <a:tr h="557235">
                <a:tc>
                  <a:txBody>
                    <a:bodyPr/>
                    <a:lstStyle/>
                    <a:p>
                      <a:pPr algn="ctr"/>
                      <a:r>
                        <a:rPr lang="en-US" b="1" dirty="0" smtClean="0">
                          <a:latin typeface="Times New Roman" pitchFamily="18" charset="0"/>
                          <a:cs typeface="Times New Roman" pitchFamily="18" charset="0"/>
                        </a:rPr>
                        <a:t>Count</a:t>
                      </a:r>
                      <a:endParaRPr lang="en-US" b="1"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5721874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itchFamily="18" charset="0"/>
                <a:cs typeface="Times New Roman" pitchFamily="18" charset="0"/>
              </a:rPr>
              <a:t>Conclusion</a:t>
            </a:r>
            <a:endParaRPr lang="en-US" dirty="0"/>
          </a:p>
        </p:txBody>
      </p:sp>
      <p:sp>
        <p:nvSpPr>
          <p:cNvPr id="3" name="Content Placeholder 2"/>
          <p:cNvSpPr>
            <a:spLocks noGrp="1"/>
          </p:cNvSpPr>
          <p:nvPr>
            <p:ph idx="1"/>
          </p:nvPr>
        </p:nvSpPr>
        <p:spPr/>
        <p:txBody>
          <a:bodyPr>
            <a:normAutofit/>
          </a:bodyPr>
          <a:lstStyle/>
          <a:p>
            <a:pPr algn="just"/>
            <a:r>
              <a:rPr lang="en-GB" dirty="0">
                <a:latin typeface="Times New Roman" pitchFamily="18" charset="0"/>
                <a:cs typeface="Times New Roman" pitchFamily="18" charset="0"/>
              </a:rPr>
              <a:t>In this research, a comparative study is made between different applications that use HMM in their processing of Arabic language text. </a:t>
            </a:r>
            <a:endParaRPr lang="en-GB" dirty="0" smtClean="0">
              <a:latin typeface="Times New Roman" pitchFamily="18" charset="0"/>
              <a:cs typeface="Times New Roman" pitchFamily="18" charset="0"/>
            </a:endParaRPr>
          </a:p>
          <a:p>
            <a:pPr algn="just"/>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The study </a:t>
            </a:r>
            <a:r>
              <a:rPr lang="en-GB" dirty="0">
                <a:latin typeface="Times New Roman" pitchFamily="18" charset="0"/>
                <a:cs typeface="Times New Roman" pitchFamily="18" charset="0"/>
              </a:rPr>
              <a:t>concluded that HMM can be used in different layers of NLP, but the significant affect was in Morphological Analysis and part of speech tagging that is used in most of NLP applications in </a:t>
            </a:r>
            <a:r>
              <a:rPr lang="en-GB" dirty="0" smtClean="0">
                <a:latin typeface="Times New Roman" pitchFamily="18" charset="0"/>
                <a:cs typeface="Times New Roman" pitchFamily="18" charset="0"/>
              </a:rPr>
              <a:t>pre-processing </a:t>
            </a:r>
            <a:r>
              <a:rPr lang="en-GB" dirty="0">
                <a:latin typeface="Times New Roman" pitchFamily="18" charset="0"/>
                <a:cs typeface="Times New Roman" pitchFamily="18" charset="0"/>
              </a:rPr>
              <a:t>phase. </a:t>
            </a:r>
            <a:endParaRPr lang="en-GB" dirty="0" smtClean="0">
              <a:latin typeface="Times New Roman" pitchFamily="18" charset="0"/>
              <a:cs typeface="Times New Roman" pitchFamily="18" charset="0"/>
            </a:endParaRPr>
          </a:p>
          <a:p>
            <a:pPr algn="just"/>
            <a:endParaRPr lang="en-GB" dirty="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On </a:t>
            </a:r>
            <a:r>
              <a:rPr lang="en-GB" dirty="0">
                <a:latin typeface="Times New Roman" pitchFamily="18" charset="0"/>
                <a:cs typeface="Times New Roman" pitchFamily="18" charset="0"/>
              </a:rPr>
              <a:t>the other </a:t>
            </a:r>
            <a:r>
              <a:rPr lang="en-GB" dirty="0" smtClean="0">
                <a:latin typeface="Times New Roman" pitchFamily="18" charset="0"/>
                <a:cs typeface="Times New Roman" pitchFamily="18" charset="0"/>
              </a:rPr>
              <a:t>hand, </a:t>
            </a:r>
            <a:r>
              <a:rPr lang="en-GB" dirty="0">
                <a:latin typeface="Times New Roman" pitchFamily="18" charset="0"/>
                <a:cs typeface="Times New Roman" pitchFamily="18" charset="0"/>
              </a:rPr>
              <a:t>limited number of high level NLP application can use HMM such as Text classifications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B33EB8A-CBE6-4388-AD79-CE6F94EE9ED7}" type="slidenum">
              <a:rPr lang="en-US" smtClean="0"/>
              <a:t>22</a:t>
            </a:fld>
            <a:endParaRPr lang="en-US"/>
          </a:p>
        </p:txBody>
      </p:sp>
    </p:spTree>
    <p:extLst>
      <p:ext uri="{BB962C8B-B14F-4D97-AF65-F5344CB8AC3E}">
        <p14:creationId xmlns:p14="http://schemas.microsoft.com/office/powerpoint/2010/main" val="33478253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4800" dirty="0" smtClean="0"/>
              <a:t>Thank </a:t>
            </a:r>
            <a:r>
              <a:rPr lang="en-US" sz="4800" dirty="0"/>
              <a:t>You</a:t>
            </a:r>
          </a:p>
          <a:p>
            <a:endParaRPr lang="en-US" dirty="0"/>
          </a:p>
        </p:txBody>
      </p:sp>
      <p:sp>
        <p:nvSpPr>
          <p:cNvPr id="4" name="Slide Number Placeholder 3"/>
          <p:cNvSpPr>
            <a:spLocks noGrp="1"/>
          </p:cNvSpPr>
          <p:nvPr>
            <p:ph type="sldNum" sz="quarter" idx="12"/>
          </p:nvPr>
        </p:nvSpPr>
        <p:spPr/>
        <p:txBody>
          <a:bodyPr/>
          <a:lstStyle/>
          <a:p>
            <a:fld id="{FB33EB8A-CBE6-4388-AD79-CE6F94EE9ED7}" type="slidenum">
              <a:rPr lang="en-US" smtClean="0"/>
              <a:t>23</a:t>
            </a:fld>
            <a:endParaRPr lang="en-US"/>
          </a:p>
        </p:txBody>
      </p:sp>
    </p:spTree>
    <p:extLst>
      <p:ext uri="{BB962C8B-B14F-4D97-AF65-F5344CB8AC3E}">
        <p14:creationId xmlns:p14="http://schemas.microsoft.com/office/powerpoint/2010/main" val="2373173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581192" y="1991304"/>
            <a:ext cx="11029615" cy="4677504"/>
          </a:xfrm>
        </p:spPr>
        <p:txBody>
          <a:bodyPr>
            <a:normAutofit fontScale="92500" lnSpcReduction="10000"/>
          </a:bodyPr>
          <a:lstStyle/>
          <a:p>
            <a:pPr>
              <a:buFont typeface="Wingdings" pitchFamily="2" charset="2"/>
              <a:buChar char="Ø"/>
            </a:pPr>
            <a:r>
              <a:rPr lang="en-GB" sz="2800" dirty="0"/>
              <a:t> </a:t>
            </a:r>
            <a:r>
              <a:rPr lang="en-GB" sz="2800" dirty="0" smtClean="0">
                <a:latin typeface="Times New Roman" pitchFamily="18" charset="0"/>
                <a:cs typeface="Times New Roman" pitchFamily="18" charset="0"/>
              </a:rPr>
              <a:t>Introduction</a:t>
            </a:r>
          </a:p>
          <a:p>
            <a:pPr lvl="2">
              <a:buFont typeface="Wingdings" pitchFamily="2" charset="2"/>
              <a:buChar char="Ø"/>
            </a:pPr>
            <a:r>
              <a:rPr lang="en-GB" sz="2400" dirty="0" smtClean="0">
                <a:latin typeface="Times New Roman" pitchFamily="18" charset="0"/>
                <a:cs typeface="Times New Roman" pitchFamily="18" charset="0"/>
              </a:rPr>
              <a:t>Hidden Markov Model	</a:t>
            </a:r>
          </a:p>
          <a:p>
            <a:pPr lvl="2">
              <a:buFont typeface="Wingdings" pitchFamily="2" charset="2"/>
              <a:buChar char="Ø"/>
            </a:pPr>
            <a:r>
              <a:rPr lang="en-US" sz="2400" dirty="0">
                <a:latin typeface="Times New Roman" pitchFamily="18" charset="0"/>
                <a:cs typeface="Times New Roman" pitchFamily="18" charset="0"/>
              </a:rPr>
              <a:t>The Chain Rule </a:t>
            </a:r>
            <a:endParaRPr lang="en-GB" sz="2400" dirty="0">
              <a:latin typeface="Times New Roman" pitchFamily="18" charset="0"/>
              <a:cs typeface="Times New Roman" pitchFamily="18" charset="0"/>
            </a:endParaRPr>
          </a:p>
          <a:p>
            <a:pPr lvl="2">
              <a:buFont typeface="Wingdings" pitchFamily="2" charset="2"/>
              <a:buChar char="Ø"/>
            </a:pPr>
            <a:r>
              <a:rPr lang="en-GB" sz="2400" dirty="0">
                <a:latin typeface="Times New Roman" pitchFamily="18" charset="0"/>
                <a:cs typeface="Times New Roman" pitchFamily="18" charset="0"/>
              </a:rPr>
              <a:t>Arabic Language Features</a:t>
            </a:r>
          </a:p>
          <a:p>
            <a:pPr>
              <a:buFont typeface="Wingdings" pitchFamily="2" charset="2"/>
              <a:buChar char="Ø"/>
            </a:pPr>
            <a:r>
              <a:rPr lang="en-GB" sz="2800" dirty="0" smtClean="0">
                <a:latin typeface="Times New Roman" pitchFamily="18" charset="0"/>
                <a:cs typeface="Times New Roman" pitchFamily="18" charset="0"/>
              </a:rPr>
              <a:t>Contribution</a:t>
            </a:r>
            <a:endParaRPr lang="en-GB" sz="2800" dirty="0">
              <a:latin typeface="Times New Roman" pitchFamily="18" charset="0"/>
              <a:cs typeface="Times New Roman" pitchFamily="18" charset="0"/>
            </a:endParaRPr>
          </a:p>
          <a:p>
            <a:pPr>
              <a:buFont typeface="Wingdings" pitchFamily="2" charset="2"/>
              <a:buChar char="Ø"/>
            </a:pPr>
            <a:r>
              <a:rPr lang="en-GB" sz="2800" dirty="0" smtClean="0">
                <a:latin typeface="Times New Roman" pitchFamily="18" charset="0"/>
                <a:cs typeface="Times New Roman" pitchFamily="18" charset="0"/>
              </a:rPr>
              <a:t>Applications</a:t>
            </a:r>
          </a:p>
          <a:p>
            <a:pPr lvl="2">
              <a:buFont typeface="Wingdings" pitchFamily="2" charset="2"/>
              <a:buChar char="Ø"/>
            </a:pPr>
            <a:r>
              <a:rPr lang="en-GB" sz="2400" dirty="0">
                <a:latin typeface="Times New Roman" pitchFamily="18" charset="0"/>
                <a:cs typeface="Times New Roman" pitchFamily="18" charset="0"/>
              </a:rPr>
              <a:t>Morphological Analysis</a:t>
            </a:r>
          </a:p>
          <a:p>
            <a:pPr lvl="2">
              <a:buFont typeface="Wingdings" pitchFamily="2" charset="2"/>
              <a:buChar char="Ø"/>
            </a:pPr>
            <a:r>
              <a:rPr lang="en-GB" sz="2400" dirty="0">
                <a:latin typeface="Times New Roman" pitchFamily="18" charset="0"/>
                <a:cs typeface="Times New Roman" pitchFamily="18" charset="0"/>
              </a:rPr>
              <a:t>Part of Speech </a:t>
            </a:r>
            <a:r>
              <a:rPr lang="en-GB" sz="2400" dirty="0" smtClean="0">
                <a:latin typeface="Times New Roman" pitchFamily="18" charset="0"/>
                <a:cs typeface="Times New Roman" pitchFamily="18" charset="0"/>
              </a:rPr>
              <a:t>Tagging(PoST)</a:t>
            </a:r>
            <a:endParaRPr lang="en-GB" sz="2400" dirty="0">
              <a:latin typeface="Times New Roman" pitchFamily="18" charset="0"/>
              <a:cs typeface="Times New Roman" pitchFamily="18" charset="0"/>
            </a:endParaRPr>
          </a:p>
          <a:p>
            <a:pPr lvl="2">
              <a:buFont typeface="Wingdings" pitchFamily="2" charset="2"/>
              <a:buChar char="Ø"/>
            </a:pPr>
            <a:r>
              <a:rPr lang="en-GB" sz="2400" dirty="0">
                <a:latin typeface="Times New Roman" pitchFamily="18" charset="0"/>
                <a:cs typeface="Times New Roman" pitchFamily="18" charset="0"/>
              </a:rPr>
              <a:t>Text Classification </a:t>
            </a:r>
          </a:p>
          <a:p>
            <a:pPr>
              <a:buFont typeface="Wingdings" pitchFamily="2" charset="2"/>
              <a:buChar char="Ø"/>
            </a:pPr>
            <a:r>
              <a:rPr lang="en-GB" sz="2800" dirty="0">
                <a:latin typeface="Times New Roman" pitchFamily="18" charset="0"/>
                <a:cs typeface="Times New Roman" pitchFamily="18" charset="0"/>
              </a:rPr>
              <a:t>Conclusion </a:t>
            </a:r>
          </a:p>
        </p:txBody>
      </p:sp>
      <p:sp>
        <p:nvSpPr>
          <p:cNvPr id="4" name="Slide Number Placeholder 3"/>
          <p:cNvSpPr>
            <a:spLocks noGrp="1"/>
          </p:cNvSpPr>
          <p:nvPr>
            <p:ph type="sldNum" sz="quarter" idx="12"/>
          </p:nvPr>
        </p:nvSpPr>
        <p:spPr/>
        <p:txBody>
          <a:bodyPr/>
          <a:lstStyle/>
          <a:p>
            <a:fld id="{FB33EB8A-CBE6-4388-AD79-CE6F94EE9ED7}" type="slidenum">
              <a:rPr lang="en-US" smtClean="0"/>
              <a:t>3</a:t>
            </a:fld>
            <a:endParaRPr lang="en-US"/>
          </a:p>
        </p:txBody>
      </p:sp>
    </p:spTree>
    <p:extLst>
      <p:ext uri="{BB962C8B-B14F-4D97-AF65-F5344CB8AC3E}">
        <p14:creationId xmlns:p14="http://schemas.microsoft.com/office/powerpoint/2010/main" val="3282794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686391"/>
            <a:ext cx="11029616" cy="1013800"/>
          </a:xfrm>
        </p:spPr>
        <p:txBody>
          <a:bodyPr>
            <a:normAutofit/>
          </a:bodyPr>
          <a:lstStyle/>
          <a:p>
            <a:r>
              <a:rPr lang="en-GB" dirty="0">
                <a:latin typeface="Times New Roman" pitchFamily="18" charset="0"/>
                <a:cs typeface="Times New Roman" pitchFamily="18" charset="0"/>
              </a:rPr>
              <a:t>Introduction</a:t>
            </a:r>
            <a:endParaRPr lang="en-US" cap="none" dirty="0"/>
          </a:p>
        </p:txBody>
      </p:sp>
      <p:sp>
        <p:nvSpPr>
          <p:cNvPr id="3" name="Content Placeholder 2"/>
          <p:cNvSpPr>
            <a:spLocks noGrp="1"/>
          </p:cNvSpPr>
          <p:nvPr>
            <p:ph idx="1"/>
          </p:nvPr>
        </p:nvSpPr>
        <p:spPr>
          <a:xfrm>
            <a:off x="581192" y="1975537"/>
            <a:ext cx="11029615" cy="4094114"/>
          </a:xfrm>
        </p:spPr>
        <p:txBody>
          <a:bodyPr>
            <a:noAutofit/>
          </a:bodyPr>
          <a:lstStyle/>
          <a:p>
            <a:pPr algn="just"/>
            <a:r>
              <a:rPr lang="en-GB" sz="2600" dirty="0">
                <a:latin typeface="Times New Roman" pitchFamily="18" charset="0"/>
                <a:cs typeface="Times New Roman" pitchFamily="18" charset="0"/>
              </a:rPr>
              <a:t>Natural Language Processing (NLP) applications that utilize statistical approach, </a:t>
            </a:r>
            <a:r>
              <a:rPr lang="en-GB" sz="2600" dirty="0" smtClean="0">
                <a:latin typeface="Times New Roman" pitchFamily="18" charset="0"/>
                <a:cs typeface="Times New Roman" pitchFamily="18" charset="0"/>
              </a:rPr>
              <a:t>have been </a:t>
            </a:r>
            <a:r>
              <a:rPr lang="en-GB" sz="2600" dirty="0">
                <a:latin typeface="Times New Roman" pitchFamily="18" charset="0"/>
                <a:cs typeface="Times New Roman" pitchFamily="18" charset="0"/>
              </a:rPr>
              <a:t>increased in recent </a:t>
            </a:r>
            <a:r>
              <a:rPr lang="en-GB" sz="2600" dirty="0" smtClean="0">
                <a:latin typeface="Times New Roman" pitchFamily="18" charset="0"/>
                <a:cs typeface="Times New Roman" pitchFamily="18" charset="0"/>
              </a:rPr>
              <a:t>years.</a:t>
            </a:r>
          </a:p>
          <a:p>
            <a:pPr algn="just"/>
            <a:endParaRPr lang="en-GB" sz="2600" dirty="0" smtClean="0">
              <a:latin typeface="Times New Roman" pitchFamily="18" charset="0"/>
              <a:cs typeface="Times New Roman" pitchFamily="18" charset="0"/>
            </a:endParaRPr>
          </a:p>
          <a:p>
            <a:pPr algn="just"/>
            <a:r>
              <a:rPr lang="en-GB" sz="2600" dirty="0">
                <a:latin typeface="Times New Roman" pitchFamily="18" charset="0"/>
                <a:cs typeface="Times New Roman" pitchFamily="18" charset="0"/>
              </a:rPr>
              <a:t>One of the most important models of machine learning used for the purpose of processing natural language is </a:t>
            </a:r>
            <a:r>
              <a:rPr lang="en-GB" sz="2600" dirty="0" smtClean="0">
                <a:latin typeface="Times New Roman" pitchFamily="18" charset="0"/>
                <a:cs typeface="Times New Roman" pitchFamily="18" charset="0"/>
              </a:rPr>
              <a:t>Hidden </a:t>
            </a:r>
            <a:r>
              <a:rPr lang="en-GB" sz="2600" dirty="0">
                <a:latin typeface="Times New Roman" pitchFamily="18" charset="0"/>
                <a:cs typeface="Times New Roman" pitchFamily="18" charset="0"/>
              </a:rPr>
              <a:t>Markov Model (</a:t>
            </a:r>
            <a:r>
              <a:rPr lang="en-GB" sz="2600" dirty="0" smtClean="0">
                <a:latin typeface="Times New Roman" pitchFamily="18" charset="0"/>
                <a:cs typeface="Times New Roman" pitchFamily="18" charset="0"/>
              </a:rPr>
              <a:t>HMM)*.</a:t>
            </a:r>
          </a:p>
          <a:p>
            <a:pPr algn="just"/>
            <a:endParaRPr lang="en-GB" sz="2600" dirty="0" smtClean="0">
              <a:latin typeface="Times New Roman" pitchFamily="18" charset="0"/>
              <a:cs typeface="Times New Roman" pitchFamily="18" charset="0"/>
            </a:endParaRPr>
          </a:p>
          <a:p>
            <a:pPr algn="just"/>
            <a:r>
              <a:rPr lang="en-GB" sz="2600" dirty="0" smtClean="0">
                <a:latin typeface="Times New Roman" pitchFamily="18" charset="0"/>
                <a:cs typeface="Times New Roman" pitchFamily="18" charset="0"/>
              </a:rPr>
              <a:t>Markov </a:t>
            </a:r>
            <a:r>
              <a:rPr lang="en-GB" sz="2600" dirty="0">
                <a:latin typeface="Times New Roman" pitchFamily="18" charset="0"/>
                <a:cs typeface="Times New Roman" pitchFamily="18" charset="0"/>
              </a:rPr>
              <a:t>Model is a probabilistic model that </a:t>
            </a:r>
            <a:r>
              <a:rPr lang="en-GB" sz="2600" dirty="0" smtClean="0">
                <a:latin typeface="Times New Roman" pitchFamily="18" charset="0"/>
                <a:cs typeface="Times New Roman" pitchFamily="18" charset="0"/>
              </a:rPr>
              <a:t>is considered </a:t>
            </a:r>
            <a:r>
              <a:rPr lang="en-GB" sz="2600" dirty="0">
                <a:latin typeface="Times New Roman" pitchFamily="18" charset="0"/>
                <a:cs typeface="Times New Roman" pitchFamily="18" charset="0"/>
              </a:rPr>
              <a:t>as sequence classifier such as </a:t>
            </a:r>
            <a:r>
              <a:rPr lang="en-GB" sz="2600" dirty="0" smtClean="0">
                <a:latin typeface="Times New Roman" pitchFamily="18" charset="0"/>
                <a:cs typeface="Times New Roman" pitchFamily="18" charset="0"/>
              </a:rPr>
              <a:t>letters or words classifier</a:t>
            </a:r>
            <a:endParaRPr lang="en-US" sz="2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B33EB8A-CBE6-4388-AD79-CE6F94EE9ED7}" type="slidenum">
              <a:rPr lang="en-US" smtClean="0"/>
              <a:t>4</a:t>
            </a:fld>
            <a:endParaRPr lang="en-US"/>
          </a:p>
        </p:txBody>
      </p:sp>
      <p:sp>
        <p:nvSpPr>
          <p:cNvPr id="5" name="Rectangle 4"/>
          <p:cNvSpPr/>
          <p:nvPr/>
        </p:nvSpPr>
        <p:spPr>
          <a:xfrm>
            <a:off x="273260" y="6384686"/>
            <a:ext cx="11345918" cy="307777"/>
          </a:xfrm>
          <a:prstGeom prst="rect">
            <a:avLst/>
          </a:prstGeom>
        </p:spPr>
        <p:txBody>
          <a:bodyPr wrap="square">
            <a:spAutoFit/>
          </a:bodyPr>
          <a:lstStyle/>
          <a:p>
            <a:pPr lvl="0" algn="just"/>
            <a:r>
              <a:rPr lang="en-US" sz="1400" dirty="0" smtClean="0"/>
              <a:t>* </a:t>
            </a:r>
            <a:r>
              <a:rPr lang="en-US" sz="1400" dirty="0" err="1" smtClean="0"/>
              <a:t>Lussier</a:t>
            </a:r>
            <a:r>
              <a:rPr lang="en-US" sz="1400" dirty="0" smtClean="0"/>
              <a:t> </a:t>
            </a:r>
            <a:r>
              <a:rPr lang="en-US" sz="1400" dirty="0"/>
              <a:t>E., Markov Models and Hidden Markov Models_ A Brief Tutorial, INTERNATIONAL   COMPUTER SCIENCE INSTITUTE, 1998</a:t>
            </a:r>
          </a:p>
        </p:txBody>
      </p:sp>
    </p:spTree>
    <p:extLst>
      <p:ext uri="{BB962C8B-B14F-4D97-AF65-F5344CB8AC3E}">
        <p14:creationId xmlns:p14="http://schemas.microsoft.com/office/powerpoint/2010/main" val="1239130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itchFamily="18" charset="0"/>
                <a:cs typeface="Times New Roman" pitchFamily="18" charset="0"/>
              </a:rPr>
              <a:t>Introduction</a:t>
            </a:r>
            <a:endParaRPr lang="en-US" dirty="0"/>
          </a:p>
        </p:txBody>
      </p:sp>
      <p:sp>
        <p:nvSpPr>
          <p:cNvPr id="3" name="Content Placeholder 2"/>
          <p:cNvSpPr>
            <a:spLocks noGrp="1"/>
          </p:cNvSpPr>
          <p:nvPr>
            <p:ph idx="1"/>
          </p:nvPr>
        </p:nvSpPr>
        <p:spPr>
          <a:xfrm>
            <a:off x="581192" y="1896708"/>
            <a:ext cx="11029615" cy="4094114"/>
          </a:xfrm>
        </p:spPr>
        <p:txBody>
          <a:bodyPr>
            <a:noAutofit/>
          </a:bodyPr>
          <a:lstStyle/>
          <a:p>
            <a:pPr algn="just"/>
            <a:r>
              <a:rPr lang="en-GB" sz="2600" dirty="0">
                <a:latin typeface="Times New Roman" pitchFamily="18" charset="0"/>
                <a:cs typeface="Times New Roman" pitchFamily="18" charset="0"/>
              </a:rPr>
              <a:t>Hidden Markov Model </a:t>
            </a:r>
            <a:r>
              <a:rPr lang="en-GB" sz="2600" dirty="0" smtClean="0">
                <a:latin typeface="Times New Roman" pitchFamily="18" charset="0"/>
                <a:cs typeface="Times New Roman" pitchFamily="18" charset="0"/>
              </a:rPr>
              <a:t> contains </a:t>
            </a:r>
            <a:r>
              <a:rPr lang="en-GB" sz="2600" dirty="0">
                <a:latin typeface="Times New Roman" pitchFamily="18" charset="0"/>
                <a:cs typeface="Times New Roman" pitchFamily="18" charset="0"/>
              </a:rPr>
              <a:t>a set of state and transitions where transition from one state to another state is determined according to certain input. </a:t>
            </a:r>
            <a:endParaRPr lang="en-GB" sz="2600" dirty="0" smtClean="0">
              <a:latin typeface="Times New Roman" pitchFamily="18" charset="0"/>
              <a:cs typeface="Times New Roman" pitchFamily="18" charset="0"/>
            </a:endParaRPr>
          </a:p>
          <a:p>
            <a:pPr algn="just"/>
            <a:endParaRPr lang="en-GB" sz="2600" dirty="0" smtClean="0">
              <a:latin typeface="Times New Roman" pitchFamily="18" charset="0"/>
              <a:cs typeface="Times New Roman" pitchFamily="18" charset="0"/>
            </a:endParaRPr>
          </a:p>
          <a:p>
            <a:pPr algn="just"/>
            <a:r>
              <a:rPr lang="en-GB" sz="2600" dirty="0" smtClean="0">
                <a:latin typeface="Times New Roman" pitchFamily="18" charset="0"/>
                <a:cs typeface="Times New Roman" pitchFamily="18" charset="0"/>
              </a:rPr>
              <a:t>Each </a:t>
            </a:r>
            <a:r>
              <a:rPr lang="en-GB" sz="2600" dirty="0">
                <a:latin typeface="Times New Roman" pitchFamily="18" charset="0"/>
                <a:cs typeface="Times New Roman" pitchFamily="18" charset="0"/>
              </a:rPr>
              <a:t>transition contains a value or weight that is determined according to certain probability distribution</a:t>
            </a:r>
            <a:r>
              <a:rPr lang="en-GB" sz="2600" dirty="0" smtClean="0">
                <a:latin typeface="Times New Roman" pitchFamily="18" charset="0"/>
                <a:cs typeface="Times New Roman" pitchFamily="18" charset="0"/>
              </a:rPr>
              <a:t>.</a:t>
            </a:r>
          </a:p>
          <a:p>
            <a:pPr algn="just"/>
            <a:endParaRPr lang="en-GB" sz="2600" dirty="0" smtClean="0">
              <a:latin typeface="Times New Roman" pitchFamily="18" charset="0"/>
              <a:cs typeface="Times New Roman" pitchFamily="18" charset="0"/>
            </a:endParaRPr>
          </a:p>
          <a:p>
            <a:pPr algn="just"/>
            <a:r>
              <a:rPr lang="en-GB" sz="2600" dirty="0" smtClean="0">
                <a:latin typeface="Times New Roman" pitchFamily="18" charset="0"/>
                <a:cs typeface="Times New Roman" pitchFamily="18" charset="0"/>
              </a:rPr>
              <a:t>Therefore</a:t>
            </a:r>
            <a:r>
              <a:rPr lang="en-GB" sz="2600" dirty="0">
                <a:latin typeface="Times New Roman" pitchFamily="18" charset="0"/>
                <a:cs typeface="Times New Roman" pitchFamily="18" charset="0"/>
              </a:rPr>
              <a:t>, if certain input causes transmission from state </a:t>
            </a:r>
            <a:r>
              <a:rPr lang="en-GB" sz="2600" i="1" dirty="0">
                <a:latin typeface="Times New Roman" pitchFamily="18" charset="0"/>
                <a:cs typeface="Times New Roman" pitchFamily="18" charset="0"/>
              </a:rPr>
              <a:t>x</a:t>
            </a:r>
            <a:r>
              <a:rPr lang="en-GB" sz="2600" dirty="0">
                <a:latin typeface="Times New Roman" pitchFamily="18" charset="0"/>
                <a:cs typeface="Times New Roman" pitchFamily="18" charset="0"/>
              </a:rPr>
              <a:t> to state </a:t>
            </a:r>
            <a:r>
              <a:rPr lang="en-GB" sz="2600" i="1" dirty="0">
                <a:latin typeface="Times New Roman" pitchFamily="18" charset="0"/>
                <a:cs typeface="Times New Roman" pitchFamily="18" charset="0"/>
              </a:rPr>
              <a:t>y</a:t>
            </a:r>
            <a:r>
              <a:rPr lang="en-GB" sz="2600" dirty="0">
                <a:latin typeface="Times New Roman" pitchFamily="18" charset="0"/>
                <a:cs typeface="Times New Roman" pitchFamily="18" charset="0"/>
              </a:rPr>
              <a:t> then the overall weight will be augmented by the weight </a:t>
            </a:r>
            <a:r>
              <a:rPr lang="en-GB" sz="2600" i="1" dirty="0">
                <a:latin typeface="Times New Roman" pitchFamily="18" charset="0"/>
                <a:cs typeface="Times New Roman" pitchFamily="18" charset="0"/>
              </a:rPr>
              <a:t>w</a:t>
            </a:r>
            <a:r>
              <a:rPr lang="en-GB" sz="2600" dirty="0">
                <a:latin typeface="Times New Roman" pitchFamily="18" charset="0"/>
                <a:cs typeface="Times New Roman" pitchFamily="18" charset="0"/>
              </a:rPr>
              <a:t> that is the value of transition or transition probability between state </a:t>
            </a:r>
            <a:r>
              <a:rPr lang="en-GB" sz="2600" i="1" dirty="0">
                <a:latin typeface="Times New Roman" pitchFamily="18" charset="0"/>
                <a:cs typeface="Times New Roman" pitchFamily="18" charset="0"/>
              </a:rPr>
              <a:t>x</a:t>
            </a:r>
            <a:r>
              <a:rPr lang="en-GB" sz="2600" dirty="0">
                <a:latin typeface="Times New Roman" pitchFamily="18" charset="0"/>
                <a:cs typeface="Times New Roman" pitchFamily="18" charset="0"/>
              </a:rPr>
              <a:t> and state </a:t>
            </a:r>
            <a:r>
              <a:rPr lang="en-GB" sz="2600" i="1" dirty="0">
                <a:latin typeface="Times New Roman" pitchFamily="18" charset="0"/>
                <a:cs typeface="Times New Roman" pitchFamily="18" charset="0"/>
              </a:rPr>
              <a:t>y</a:t>
            </a:r>
            <a:r>
              <a:rPr lang="en-GB" sz="2600" dirty="0">
                <a:latin typeface="Times New Roman" pitchFamily="18" charset="0"/>
                <a:cs typeface="Times New Roman" pitchFamily="18" charset="0"/>
              </a:rPr>
              <a:t>.</a:t>
            </a:r>
            <a:endParaRPr lang="en-US" sz="2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B33EB8A-CBE6-4388-AD79-CE6F94EE9ED7}" type="slidenum">
              <a:rPr lang="en-US" smtClean="0"/>
              <a:t>5</a:t>
            </a:fld>
            <a:endParaRPr lang="en-US"/>
          </a:p>
        </p:txBody>
      </p:sp>
    </p:spTree>
    <p:extLst>
      <p:ext uri="{BB962C8B-B14F-4D97-AF65-F5344CB8AC3E}">
        <p14:creationId xmlns:p14="http://schemas.microsoft.com/office/powerpoint/2010/main" val="2271689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itchFamily="18" charset="0"/>
                <a:cs typeface="Times New Roman" pitchFamily="18" charset="0"/>
              </a:rPr>
              <a:t>Introduction</a:t>
            </a:r>
            <a:endParaRPr lang="en-US" dirty="0"/>
          </a:p>
        </p:txBody>
      </p:sp>
      <p:sp>
        <p:nvSpPr>
          <p:cNvPr id="3" name="Content Placeholder 2"/>
          <p:cNvSpPr>
            <a:spLocks noGrp="1"/>
          </p:cNvSpPr>
          <p:nvPr>
            <p:ph idx="1"/>
          </p:nvPr>
        </p:nvSpPr>
        <p:spPr/>
        <p:txBody>
          <a:bodyPr/>
          <a:lstStyle/>
          <a:p>
            <a:pPr algn="just"/>
            <a:r>
              <a:rPr lang="en-GB" sz="2600" dirty="0" smtClean="0">
                <a:latin typeface="Times New Roman" pitchFamily="18" charset="0"/>
                <a:cs typeface="Times New Roman" pitchFamily="18" charset="0"/>
              </a:rPr>
              <a:t>HMM </a:t>
            </a:r>
            <a:r>
              <a:rPr lang="en-GB" sz="2600" dirty="0">
                <a:latin typeface="Times New Roman" pitchFamily="18" charset="0"/>
                <a:cs typeface="Times New Roman" pitchFamily="18" charset="0"/>
              </a:rPr>
              <a:t>depends on conditional </a:t>
            </a:r>
            <a:r>
              <a:rPr lang="en-GB" sz="2600" dirty="0" smtClean="0">
                <a:latin typeface="Times New Roman" pitchFamily="18" charset="0"/>
                <a:cs typeface="Times New Roman" pitchFamily="18" charset="0"/>
              </a:rPr>
              <a:t>probability. </a:t>
            </a:r>
          </a:p>
          <a:p>
            <a:pPr algn="just"/>
            <a:r>
              <a:rPr lang="en-GB" sz="2600" dirty="0" smtClean="0">
                <a:latin typeface="Times New Roman" pitchFamily="18" charset="0"/>
                <a:cs typeface="Times New Roman" pitchFamily="18" charset="0"/>
              </a:rPr>
              <a:t>Conditional probability is the </a:t>
            </a:r>
            <a:r>
              <a:rPr lang="en-GB" sz="2600" dirty="0">
                <a:latin typeface="Times New Roman" pitchFamily="18" charset="0"/>
                <a:cs typeface="Times New Roman" pitchFamily="18" charset="0"/>
              </a:rPr>
              <a:t>probability of occurrence a certain event </a:t>
            </a:r>
            <a:r>
              <a:rPr lang="en-GB" sz="2600" i="1" dirty="0">
                <a:latin typeface="Times New Roman" pitchFamily="18" charset="0"/>
                <a:cs typeface="Times New Roman" pitchFamily="18" charset="0"/>
              </a:rPr>
              <a:t>X</a:t>
            </a:r>
            <a:r>
              <a:rPr lang="en-GB" sz="2600" dirty="0">
                <a:latin typeface="Times New Roman" pitchFamily="18" charset="0"/>
                <a:cs typeface="Times New Roman" pitchFamily="18" charset="0"/>
              </a:rPr>
              <a:t> depends on the probability of occurrence of previous event </a:t>
            </a:r>
            <a:r>
              <a:rPr lang="en-GB" sz="2600" i="1" dirty="0">
                <a:latin typeface="Times New Roman" pitchFamily="18" charset="0"/>
                <a:cs typeface="Times New Roman" pitchFamily="18" charset="0"/>
              </a:rPr>
              <a:t>Y</a:t>
            </a:r>
            <a:r>
              <a:rPr lang="en-GB" sz="2600" dirty="0">
                <a:latin typeface="Times New Roman" pitchFamily="18" charset="0"/>
                <a:cs typeface="Times New Roman" pitchFamily="18" charset="0"/>
              </a:rPr>
              <a:t>, this conditional probability can be represented as follows: </a:t>
            </a:r>
            <a:endParaRPr lang="en-GB" sz="2600" dirty="0" smtClean="0">
              <a:latin typeface="Times New Roman" pitchFamily="18" charset="0"/>
              <a:cs typeface="Times New Roman" pitchFamily="18" charset="0"/>
            </a:endParaRPr>
          </a:p>
          <a:p>
            <a:pPr marL="0" indent="0" algn="just">
              <a:buNone/>
            </a:pPr>
            <a:r>
              <a:rPr lang="en-GB" sz="2600" dirty="0">
                <a:latin typeface="Times New Roman" pitchFamily="18" charset="0"/>
                <a:cs typeface="Times New Roman" pitchFamily="18" charset="0"/>
              </a:rPr>
              <a:t>	</a:t>
            </a:r>
            <a:r>
              <a:rPr lang="en-GB" sz="2600" dirty="0" smtClean="0">
                <a:latin typeface="Times New Roman" pitchFamily="18" charset="0"/>
                <a:cs typeface="Times New Roman" pitchFamily="18" charset="0"/>
              </a:rPr>
              <a:t>		</a:t>
            </a:r>
          </a:p>
          <a:p>
            <a:pPr marL="0" indent="0" algn="just">
              <a:buNone/>
            </a:pPr>
            <a:r>
              <a:rPr lang="en-GB" sz="2600" dirty="0">
                <a:latin typeface="Times New Roman" pitchFamily="18" charset="0"/>
                <a:cs typeface="Times New Roman" pitchFamily="18" charset="0"/>
              </a:rPr>
              <a:t>	</a:t>
            </a:r>
            <a:r>
              <a:rPr lang="en-GB" sz="2600" dirty="0" smtClean="0">
                <a:latin typeface="Times New Roman" pitchFamily="18" charset="0"/>
                <a:cs typeface="Times New Roman" pitchFamily="18" charset="0"/>
              </a:rPr>
              <a:t>					p(</a:t>
            </a:r>
            <a:r>
              <a:rPr lang="en-GB" sz="2600" i="1" dirty="0" smtClean="0">
                <a:latin typeface="Times New Roman" pitchFamily="18" charset="0"/>
                <a:cs typeface="Times New Roman" pitchFamily="18" charset="0"/>
              </a:rPr>
              <a:t>X</a:t>
            </a:r>
            <a:r>
              <a:rPr lang="en-GB" sz="2600" dirty="0" smtClean="0">
                <a:latin typeface="Times New Roman" pitchFamily="18" charset="0"/>
                <a:cs typeface="Times New Roman" pitchFamily="18" charset="0"/>
              </a:rPr>
              <a:t>|</a:t>
            </a:r>
            <a:r>
              <a:rPr lang="en-GB" sz="2600" i="1" dirty="0" smtClean="0">
                <a:latin typeface="Times New Roman" pitchFamily="18" charset="0"/>
                <a:cs typeface="Times New Roman" pitchFamily="18" charset="0"/>
              </a:rPr>
              <a:t>Y</a:t>
            </a:r>
            <a:r>
              <a:rPr lang="en-GB" sz="2600" dirty="0">
                <a:latin typeface="Times New Roman" pitchFamily="18" charset="0"/>
                <a:cs typeface="Times New Roman" pitchFamily="18" charset="0"/>
              </a:rPr>
              <a:t>) which is equal to P(</a:t>
            </a:r>
            <a:r>
              <a:rPr lang="en-GB" sz="2600" i="1" dirty="0">
                <a:latin typeface="Times New Roman" pitchFamily="18" charset="0"/>
                <a:cs typeface="Times New Roman" pitchFamily="18" charset="0"/>
              </a:rPr>
              <a:t>X</a:t>
            </a:r>
            <a:r>
              <a:rPr lang="en-GB" sz="2600" dirty="0">
                <a:latin typeface="Times New Roman" pitchFamily="18" charset="0"/>
                <a:cs typeface="Times New Roman" pitchFamily="18" charset="0"/>
              </a:rPr>
              <a:t> </a:t>
            </a:r>
            <a:r>
              <a:rPr lang="en-US" sz="2600" dirty="0">
                <a:latin typeface="Times New Roman" pitchFamily="18" charset="0"/>
                <a:cs typeface="Times New Roman" pitchFamily="18" charset="0"/>
              </a:rPr>
              <a:t>∩ </a:t>
            </a:r>
            <a:r>
              <a:rPr lang="en-GB" sz="2600" i="1" dirty="0">
                <a:latin typeface="Times New Roman" pitchFamily="18" charset="0"/>
                <a:cs typeface="Times New Roman" pitchFamily="18" charset="0"/>
              </a:rPr>
              <a:t>Y</a:t>
            </a:r>
            <a:r>
              <a:rPr lang="en-GB" sz="2600" dirty="0">
                <a:latin typeface="Times New Roman" pitchFamily="18" charset="0"/>
                <a:cs typeface="Times New Roman" pitchFamily="18" charset="0"/>
              </a:rPr>
              <a:t> ) / P(</a:t>
            </a:r>
            <a:r>
              <a:rPr lang="en-GB" sz="2600" i="1" dirty="0">
                <a:latin typeface="Times New Roman" pitchFamily="18" charset="0"/>
                <a:cs typeface="Times New Roman" pitchFamily="18" charset="0"/>
              </a:rPr>
              <a:t>Y</a:t>
            </a:r>
            <a:r>
              <a:rPr lang="en-GB" sz="2600" dirty="0">
                <a:latin typeface="Times New Roman" pitchFamily="18" charset="0"/>
                <a:cs typeface="Times New Roman" pitchFamily="18" charset="0"/>
              </a:rPr>
              <a:t>)</a:t>
            </a:r>
            <a:endParaRPr lang="en-US" sz="2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B33EB8A-CBE6-4388-AD79-CE6F94EE9ED7}" type="slidenum">
              <a:rPr lang="en-US" smtClean="0"/>
              <a:t>6</a:t>
            </a:fld>
            <a:endParaRPr lang="en-US"/>
          </a:p>
        </p:txBody>
      </p:sp>
    </p:spTree>
    <p:extLst>
      <p:ext uri="{BB962C8B-B14F-4D97-AF65-F5344CB8AC3E}">
        <p14:creationId xmlns:p14="http://schemas.microsoft.com/office/powerpoint/2010/main" val="555177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itchFamily="18" charset="0"/>
                <a:cs typeface="Times New Roman" pitchFamily="18" charset="0"/>
              </a:rPr>
              <a:t>Introduction</a:t>
            </a:r>
            <a:endParaRPr lang="en-US" dirty="0"/>
          </a:p>
        </p:txBody>
      </p:sp>
      <p:sp>
        <p:nvSpPr>
          <p:cNvPr id="4" name="Slide Number Placeholder 3"/>
          <p:cNvSpPr>
            <a:spLocks noGrp="1"/>
          </p:cNvSpPr>
          <p:nvPr>
            <p:ph type="sldNum" sz="quarter" idx="12"/>
          </p:nvPr>
        </p:nvSpPr>
        <p:spPr/>
        <p:txBody>
          <a:bodyPr/>
          <a:lstStyle/>
          <a:p>
            <a:fld id="{FB33EB8A-CBE6-4388-AD79-CE6F94EE9ED7}" type="slidenum">
              <a:rPr lang="en-US" smtClean="0"/>
              <a:t>7</a:t>
            </a:fld>
            <a:endParaRPr lang="en-US" dirty="0"/>
          </a:p>
        </p:txBody>
      </p:sp>
      <p:grpSp>
        <p:nvGrpSpPr>
          <p:cNvPr id="6" name="Group 5"/>
          <p:cNvGrpSpPr/>
          <p:nvPr/>
        </p:nvGrpSpPr>
        <p:grpSpPr>
          <a:xfrm>
            <a:off x="740982" y="1860331"/>
            <a:ext cx="5376042" cy="4419161"/>
            <a:chOff x="646387" y="3342288"/>
            <a:chExt cx="5376042" cy="3436987"/>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387" y="3342288"/>
              <a:ext cx="5376042" cy="3153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387419" y="6492028"/>
              <a:ext cx="3788217" cy="287247"/>
            </a:xfrm>
            <a:prstGeom prst="rect">
              <a:avLst/>
            </a:prstGeom>
          </p:spPr>
          <p:txBody>
            <a:bodyPr wrap="none">
              <a:spAutoFit/>
            </a:bodyPr>
            <a:lstStyle/>
            <a:p>
              <a:r>
                <a:rPr lang="en-GB" dirty="0">
                  <a:latin typeface="Times New Roman" pitchFamily="18" charset="0"/>
                  <a:cs typeface="Times New Roman" pitchFamily="18" charset="0"/>
                </a:rPr>
                <a:t>Fig. 1. Markov Model with three states</a:t>
              </a:r>
              <a:endParaRPr lang="en-US" dirty="0">
                <a:latin typeface="Times New Roman" pitchFamily="18" charset="0"/>
                <a:cs typeface="Times New Roman" pitchFamily="18" charset="0"/>
              </a:endParaRPr>
            </a:p>
          </p:txBody>
        </p:sp>
      </p:grpSp>
      <p:sp>
        <p:nvSpPr>
          <p:cNvPr id="7" name="TextBox 6"/>
          <p:cNvSpPr txBox="1"/>
          <p:nvPr/>
        </p:nvSpPr>
        <p:spPr>
          <a:xfrm>
            <a:off x="5395243" y="3071271"/>
            <a:ext cx="6725111" cy="830997"/>
          </a:xfrm>
          <a:prstGeom prst="rect">
            <a:avLst/>
          </a:prstGeom>
          <a:noFill/>
        </p:spPr>
        <p:txBody>
          <a:bodyPr wrap="none" rtlCol="0">
            <a:spAutoFit/>
          </a:bodyPr>
          <a:lstStyle/>
          <a:p>
            <a:r>
              <a:rPr lang="en-GB" sz="2400" dirty="0">
                <a:latin typeface="Times New Roman" pitchFamily="18" charset="0"/>
                <a:cs typeface="Times New Roman" pitchFamily="18" charset="0"/>
              </a:rPr>
              <a:t>Assume that we have three states {Verb, Noun, </a:t>
            </a:r>
            <a:r>
              <a:rPr lang="en-GB" sz="2400" dirty="0" err="1">
                <a:latin typeface="Times New Roman" pitchFamily="18" charset="0"/>
                <a:cs typeface="Times New Roman" pitchFamily="18" charset="0"/>
              </a:rPr>
              <a:t>Adj</a:t>
            </a:r>
            <a:r>
              <a:rPr lang="en-GB" sz="2400" dirty="0">
                <a:latin typeface="Times New Roman" pitchFamily="18" charset="0"/>
                <a:cs typeface="Times New Roman" pitchFamily="18" charset="0"/>
              </a:rPr>
              <a:t>} </a:t>
            </a:r>
            <a:endParaRPr lang="en-GB" sz="2400" dirty="0" smtClean="0">
              <a:latin typeface="Times New Roman" pitchFamily="18" charset="0"/>
              <a:cs typeface="Times New Roman" pitchFamily="18" charset="0"/>
            </a:endParaRPr>
          </a:p>
          <a:p>
            <a:r>
              <a:rPr lang="en-GB" sz="2400" dirty="0" smtClean="0">
                <a:latin typeface="Times New Roman" pitchFamily="18" charset="0"/>
                <a:cs typeface="Times New Roman" pitchFamily="18" charset="0"/>
              </a:rPr>
              <a:t>as </a:t>
            </a:r>
            <a:r>
              <a:rPr lang="en-GB" sz="2400" dirty="0">
                <a:latin typeface="Times New Roman" pitchFamily="18" charset="0"/>
                <a:cs typeface="Times New Roman" pitchFamily="18" charset="0"/>
              </a:rPr>
              <a:t>shown in Fig. 1</a:t>
            </a:r>
            <a:endParaRPr lang="en-US" sz="2400" dirty="0"/>
          </a:p>
        </p:txBody>
      </p:sp>
      <p:sp>
        <p:nvSpPr>
          <p:cNvPr id="8" name="TextBox 7"/>
          <p:cNvSpPr txBox="1"/>
          <p:nvPr/>
        </p:nvSpPr>
        <p:spPr>
          <a:xfrm>
            <a:off x="5395243" y="3069008"/>
            <a:ext cx="6413279" cy="830997"/>
          </a:xfrm>
          <a:prstGeom prst="rect">
            <a:avLst/>
          </a:prstGeom>
          <a:solidFill>
            <a:schemeClr val="bg1"/>
          </a:solidFill>
        </p:spPr>
        <p:txBody>
          <a:bodyPr wrap="square" rtlCol="0">
            <a:spAutoFit/>
          </a:bodyPr>
          <a:lstStyle/>
          <a:p>
            <a:r>
              <a:rPr lang="en-GB" sz="2400" dirty="0">
                <a:latin typeface="Times New Roman" pitchFamily="18" charset="0"/>
                <a:cs typeface="Times New Roman" pitchFamily="18" charset="0"/>
              </a:rPr>
              <a:t>Transition probability from verb to </a:t>
            </a:r>
            <a:r>
              <a:rPr lang="en-GB" sz="2400" dirty="0" err="1">
                <a:latin typeface="Times New Roman" pitchFamily="18" charset="0"/>
                <a:cs typeface="Times New Roman" pitchFamily="18" charset="0"/>
              </a:rPr>
              <a:t>adj</a:t>
            </a:r>
            <a:r>
              <a:rPr lang="en-GB" sz="2400" dirty="0">
                <a:latin typeface="Times New Roman" pitchFamily="18" charset="0"/>
                <a:cs typeface="Times New Roman" pitchFamily="18" charset="0"/>
              </a:rPr>
              <a:t> is 0.01, </a:t>
            </a:r>
            <a:endParaRPr lang="en-GB" sz="2400" dirty="0" smtClean="0">
              <a:latin typeface="Times New Roman" pitchFamily="18" charset="0"/>
              <a:cs typeface="Times New Roman" pitchFamily="18" charset="0"/>
            </a:endParaRPr>
          </a:p>
          <a:p>
            <a:r>
              <a:rPr lang="en-GB" sz="2400" dirty="0" smtClean="0">
                <a:latin typeface="Times New Roman" pitchFamily="18" charset="0"/>
                <a:cs typeface="Times New Roman" pitchFamily="18" charset="0"/>
              </a:rPr>
              <a:t>P(</a:t>
            </a:r>
            <a:r>
              <a:rPr lang="en-GB" sz="2400" dirty="0" err="1" smtClean="0">
                <a:latin typeface="Times New Roman" pitchFamily="18" charset="0"/>
                <a:cs typeface="Times New Roman" pitchFamily="18" charset="0"/>
              </a:rPr>
              <a:t>adj|verb</a:t>
            </a:r>
            <a:r>
              <a:rPr lang="en-GB" sz="2400" dirty="0" smtClean="0">
                <a:latin typeface="Times New Roman" pitchFamily="18" charset="0"/>
                <a:cs typeface="Times New Roman" pitchFamily="18" charset="0"/>
              </a:rPr>
              <a:t>)=0.01</a:t>
            </a:r>
            <a:endParaRPr lang="en-US" sz="2400" dirty="0"/>
          </a:p>
        </p:txBody>
      </p:sp>
      <p:sp>
        <p:nvSpPr>
          <p:cNvPr id="10" name="TextBox 9"/>
          <p:cNvSpPr txBox="1"/>
          <p:nvPr/>
        </p:nvSpPr>
        <p:spPr>
          <a:xfrm>
            <a:off x="5395243" y="3102803"/>
            <a:ext cx="6301247" cy="830997"/>
          </a:xfrm>
          <a:prstGeom prst="rect">
            <a:avLst/>
          </a:prstGeom>
          <a:solidFill>
            <a:schemeClr val="bg1"/>
          </a:solidFill>
        </p:spPr>
        <p:txBody>
          <a:bodyPr wrap="square" rtlCol="0">
            <a:spAutoFit/>
          </a:bodyPr>
          <a:lstStyle/>
          <a:p>
            <a:r>
              <a:rPr lang="en-GB" sz="2400" dirty="0">
                <a:latin typeface="Times New Roman" pitchFamily="18" charset="0"/>
                <a:cs typeface="Times New Roman" pitchFamily="18" charset="0"/>
              </a:rPr>
              <a:t>Transition probability from </a:t>
            </a:r>
            <a:r>
              <a:rPr lang="en-GB" sz="2400" dirty="0" err="1" smtClean="0">
                <a:latin typeface="Times New Roman" pitchFamily="18" charset="0"/>
                <a:cs typeface="Times New Roman" pitchFamily="18" charset="0"/>
              </a:rPr>
              <a:t>adj</a:t>
            </a:r>
            <a:r>
              <a:rPr lang="en-GB" sz="2400" dirty="0" smtClean="0">
                <a:latin typeface="Times New Roman" pitchFamily="18" charset="0"/>
                <a:cs typeface="Times New Roman" pitchFamily="18" charset="0"/>
              </a:rPr>
              <a:t> to verb is 0.02, </a:t>
            </a:r>
          </a:p>
          <a:p>
            <a:r>
              <a:rPr lang="en-GB" sz="2400" dirty="0">
                <a:latin typeface="Times New Roman" pitchFamily="18" charset="0"/>
                <a:cs typeface="Times New Roman" pitchFamily="18" charset="0"/>
              </a:rPr>
              <a:t>P</a:t>
            </a:r>
            <a:r>
              <a:rPr lang="en-GB" sz="2400" dirty="0" smtClean="0">
                <a:latin typeface="Times New Roman" pitchFamily="18" charset="0"/>
                <a:cs typeface="Times New Roman" pitchFamily="18" charset="0"/>
              </a:rPr>
              <a:t>(</a:t>
            </a:r>
            <a:r>
              <a:rPr lang="en-GB" sz="2400" dirty="0" err="1" smtClean="0">
                <a:latin typeface="Times New Roman" pitchFamily="18" charset="0"/>
                <a:cs typeface="Times New Roman" pitchFamily="18" charset="0"/>
              </a:rPr>
              <a:t>verb|adj</a:t>
            </a:r>
            <a:r>
              <a:rPr lang="en-GB" sz="2400" dirty="0" smtClean="0">
                <a:latin typeface="Times New Roman" pitchFamily="18" charset="0"/>
                <a:cs typeface="Times New Roman" pitchFamily="18" charset="0"/>
              </a:rPr>
              <a:t>)=0.02</a:t>
            </a:r>
            <a:endParaRPr lang="en-US" sz="2400" dirty="0"/>
          </a:p>
        </p:txBody>
      </p:sp>
    </p:spTree>
    <p:extLst>
      <p:ext uri="{BB962C8B-B14F-4D97-AF65-F5344CB8AC3E}">
        <p14:creationId xmlns:p14="http://schemas.microsoft.com/office/powerpoint/2010/main" val="3322746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itchFamily="18" charset="0"/>
                <a:cs typeface="Times New Roman" pitchFamily="18" charset="0"/>
              </a:rPr>
              <a:t>Introduction</a:t>
            </a:r>
            <a:endParaRPr lang="en-US" dirty="0"/>
          </a:p>
        </p:txBody>
      </p:sp>
      <p:sp>
        <p:nvSpPr>
          <p:cNvPr id="3" name="Content Placeholder 2"/>
          <p:cNvSpPr>
            <a:spLocks noGrp="1"/>
          </p:cNvSpPr>
          <p:nvPr>
            <p:ph idx="1"/>
          </p:nvPr>
        </p:nvSpPr>
        <p:spPr>
          <a:xfrm>
            <a:off x="268014" y="2180496"/>
            <a:ext cx="11682247" cy="4094114"/>
          </a:xfrm>
        </p:spPr>
        <p:txBody>
          <a:bodyPr>
            <a:normAutofit/>
          </a:bodyPr>
          <a:lstStyle/>
          <a:p>
            <a:r>
              <a:rPr lang="en-GB" sz="2600" b="1" dirty="0">
                <a:latin typeface="Times New Roman" pitchFamily="18" charset="0"/>
                <a:cs typeface="Times New Roman" pitchFamily="18" charset="0"/>
              </a:rPr>
              <a:t>Chain </a:t>
            </a:r>
            <a:r>
              <a:rPr lang="en-GB" sz="2600" b="1" dirty="0" smtClean="0">
                <a:latin typeface="Times New Roman" pitchFamily="18" charset="0"/>
                <a:cs typeface="Times New Roman" pitchFamily="18" charset="0"/>
              </a:rPr>
              <a:t>Rule: </a:t>
            </a:r>
            <a:r>
              <a:rPr lang="en-GB" sz="2600" dirty="0" smtClean="0">
                <a:latin typeface="Times New Roman" pitchFamily="18" charset="0"/>
                <a:cs typeface="Times New Roman" pitchFamily="18" charset="0"/>
              </a:rPr>
              <a:t>Chain </a:t>
            </a:r>
            <a:r>
              <a:rPr lang="en-GB" sz="2600" dirty="0">
                <a:latin typeface="Times New Roman" pitchFamily="18" charset="0"/>
                <a:cs typeface="Times New Roman" pitchFamily="18" charset="0"/>
              </a:rPr>
              <a:t>consists of sequence of words or letters, </a:t>
            </a:r>
            <a:endParaRPr lang="en-GB" sz="2600" dirty="0" smtClean="0">
              <a:latin typeface="Times New Roman" pitchFamily="18" charset="0"/>
              <a:cs typeface="Times New Roman" pitchFamily="18" charset="0"/>
            </a:endParaRPr>
          </a:p>
          <a:p>
            <a:pPr marL="0" indent="0">
              <a:buNone/>
            </a:pPr>
            <a:r>
              <a:rPr lang="en-GB" sz="2600" dirty="0" smtClean="0">
                <a:latin typeface="Times New Roman" pitchFamily="18" charset="0"/>
                <a:cs typeface="Times New Roman" pitchFamily="18" charset="0"/>
              </a:rPr>
              <a:t>					such </a:t>
            </a:r>
            <a:r>
              <a:rPr lang="en-GB" sz="2600" dirty="0">
                <a:latin typeface="Times New Roman" pitchFamily="18" charset="0"/>
                <a:cs typeface="Times New Roman" pitchFamily="18" charset="0"/>
              </a:rPr>
              <a:t>as </a:t>
            </a:r>
            <a:r>
              <a:rPr lang="en-GB" sz="2600" i="1" dirty="0">
                <a:latin typeface="Times New Roman" pitchFamily="18" charset="0"/>
                <a:cs typeface="Times New Roman" pitchFamily="18" charset="0"/>
              </a:rPr>
              <a:t>w</a:t>
            </a:r>
            <a:r>
              <a:rPr lang="en-GB" sz="2600" i="1" baseline="-25000" dirty="0">
                <a:latin typeface="Times New Roman" pitchFamily="18" charset="0"/>
                <a:cs typeface="Times New Roman" pitchFamily="18" charset="0"/>
              </a:rPr>
              <a:t>1</a:t>
            </a:r>
            <a:r>
              <a:rPr lang="en-GB" sz="2600" i="1" dirty="0">
                <a:latin typeface="Times New Roman" pitchFamily="18" charset="0"/>
                <a:cs typeface="Times New Roman" pitchFamily="18" charset="0"/>
              </a:rPr>
              <a:t>w</a:t>
            </a:r>
            <a:r>
              <a:rPr lang="en-GB" sz="2600" i="1" baseline="-25000" dirty="0">
                <a:latin typeface="Times New Roman" pitchFamily="18" charset="0"/>
                <a:cs typeface="Times New Roman" pitchFamily="18" charset="0"/>
              </a:rPr>
              <a:t>2</a:t>
            </a:r>
            <a:r>
              <a:rPr lang="en-GB" sz="2600" i="1" dirty="0">
                <a:latin typeface="Times New Roman" pitchFamily="18" charset="0"/>
                <a:cs typeface="Times New Roman" pitchFamily="18" charset="0"/>
              </a:rPr>
              <a:t>w</a:t>
            </a:r>
            <a:r>
              <a:rPr lang="en-GB" sz="2600" i="1" baseline="-25000" dirty="0">
                <a:latin typeface="Times New Roman" pitchFamily="18" charset="0"/>
                <a:cs typeface="Times New Roman" pitchFamily="18" charset="0"/>
              </a:rPr>
              <a:t>3</a:t>
            </a:r>
            <a:r>
              <a:rPr lang="en-GB" sz="2600" i="1" dirty="0">
                <a:latin typeface="Times New Roman" pitchFamily="18" charset="0"/>
                <a:cs typeface="Times New Roman" pitchFamily="18" charset="0"/>
              </a:rPr>
              <a:t>… </a:t>
            </a:r>
            <a:r>
              <a:rPr lang="en-GB" sz="2600" i="1" dirty="0" err="1">
                <a:latin typeface="Times New Roman" pitchFamily="18" charset="0"/>
                <a:cs typeface="Times New Roman" pitchFamily="18" charset="0"/>
              </a:rPr>
              <a:t>w</a:t>
            </a:r>
            <a:r>
              <a:rPr lang="en-GB" sz="2600" i="1" baseline="-25000" dirty="0" err="1">
                <a:latin typeface="Times New Roman" pitchFamily="18" charset="0"/>
                <a:cs typeface="Times New Roman" pitchFamily="18" charset="0"/>
              </a:rPr>
              <a:t>n</a:t>
            </a:r>
            <a:r>
              <a:rPr lang="en-GB" sz="2600" dirty="0">
                <a:latin typeface="Times New Roman" pitchFamily="18" charset="0"/>
                <a:cs typeface="Times New Roman" pitchFamily="18" charset="0"/>
              </a:rPr>
              <a:t>. </a:t>
            </a:r>
            <a:endParaRPr lang="en-GB" sz="2600" dirty="0" smtClean="0">
              <a:latin typeface="Times New Roman" pitchFamily="18" charset="0"/>
              <a:cs typeface="Times New Roman" pitchFamily="18" charset="0"/>
            </a:endParaRPr>
          </a:p>
          <a:p>
            <a:pPr marL="0" indent="0">
              <a:buNone/>
            </a:pPr>
            <a:endParaRPr lang="en-GB" sz="2600" dirty="0" smtClean="0">
              <a:latin typeface="Times New Roman" pitchFamily="18" charset="0"/>
              <a:cs typeface="Times New Roman" pitchFamily="18" charset="0"/>
            </a:endParaRPr>
          </a:p>
          <a:p>
            <a:r>
              <a:rPr lang="en-GB" sz="2600" dirty="0" smtClean="0">
                <a:latin typeface="Times New Roman" pitchFamily="18" charset="0"/>
                <a:cs typeface="Times New Roman" pitchFamily="18" charset="0"/>
              </a:rPr>
              <a:t>The </a:t>
            </a:r>
            <a:r>
              <a:rPr lang="en-GB" sz="2600" dirty="0">
                <a:latin typeface="Times New Roman" pitchFamily="18" charset="0"/>
                <a:cs typeface="Times New Roman" pitchFamily="18" charset="0"/>
              </a:rPr>
              <a:t>probability of </a:t>
            </a:r>
            <a:r>
              <a:rPr lang="en-GB" sz="2600" i="1" dirty="0">
                <a:latin typeface="Times New Roman" pitchFamily="18" charset="0"/>
                <a:cs typeface="Times New Roman" pitchFamily="18" charset="0"/>
              </a:rPr>
              <a:t>w</a:t>
            </a:r>
            <a:r>
              <a:rPr lang="en-GB" sz="2600" i="1" baseline="-25000" dirty="0">
                <a:latin typeface="Times New Roman" pitchFamily="18" charset="0"/>
                <a:cs typeface="Times New Roman" pitchFamily="18" charset="0"/>
              </a:rPr>
              <a:t>1</a:t>
            </a:r>
            <a:r>
              <a:rPr lang="en-GB" sz="2600" i="1" dirty="0">
                <a:latin typeface="Times New Roman" pitchFamily="18" charset="0"/>
                <a:cs typeface="Times New Roman" pitchFamily="18" charset="0"/>
              </a:rPr>
              <a:t>w</a:t>
            </a:r>
            <a:r>
              <a:rPr lang="en-GB" sz="2600" i="1" baseline="-25000" dirty="0">
                <a:latin typeface="Times New Roman" pitchFamily="18" charset="0"/>
                <a:cs typeface="Times New Roman" pitchFamily="18" charset="0"/>
              </a:rPr>
              <a:t>2</a:t>
            </a:r>
            <a:r>
              <a:rPr lang="en-GB" sz="2600" i="1" dirty="0">
                <a:latin typeface="Times New Roman" pitchFamily="18" charset="0"/>
                <a:cs typeface="Times New Roman" pitchFamily="18" charset="0"/>
              </a:rPr>
              <a:t>w</a:t>
            </a:r>
            <a:r>
              <a:rPr lang="en-GB" sz="2600" i="1" baseline="-25000" dirty="0">
                <a:latin typeface="Times New Roman" pitchFamily="18" charset="0"/>
                <a:cs typeface="Times New Roman" pitchFamily="18" charset="0"/>
              </a:rPr>
              <a:t>3</a:t>
            </a:r>
            <a:r>
              <a:rPr lang="en-GB" sz="2600" dirty="0">
                <a:latin typeface="Times New Roman" pitchFamily="18" charset="0"/>
                <a:cs typeface="Times New Roman" pitchFamily="18" charset="0"/>
              </a:rPr>
              <a:t> …. </a:t>
            </a:r>
            <a:r>
              <a:rPr lang="en-GB" sz="2600" i="1" dirty="0" err="1">
                <a:latin typeface="Times New Roman" pitchFamily="18" charset="0"/>
                <a:cs typeface="Times New Roman" pitchFamily="18" charset="0"/>
              </a:rPr>
              <a:t>w</a:t>
            </a:r>
            <a:r>
              <a:rPr lang="en-GB" sz="2600" i="1" baseline="-25000" dirty="0" err="1">
                <a:latin typeface="Times New Roman" pitchFamily="18" charset="0"/>
                <a:cs typeface="Times New Roman" pitchFamily="18" charset="0"/>
              </a:rPr>
              <a:t>n</a:t>
            </a:r>
            <a:r>
              <a:rPr lang="en-GB" sz="2600" dirty="0">
                <a:latin typeface="Times New Roman" pitchFamily="18" charset="0"/>
                <a:cs typeface="Times New Roman" pitchFamily="18" charset="0"/>
              </a:rPr>
              <a:t> </a:t>
            </a:r>
            <a:r>
              <a:rPr lang="en-GB" sz="2600" dirty="0" smtClean="0">
                <a:latin typeface="Times New Roman" pitchFamily="18" charset="0"/>
                <a:cs typeface="Times New Roman" pitchFamily="18" charset="0"/>
              </a:rPr>
              <a:t>equal: </a:t>
            </a:r>
          </a:p>
          <a:p>
            <a:pPr marL="0" indent="0">
              <a:buNone/>
            </a:pPr>
            <a:r>
              <a:rPr lang="en-GB" sz="2600" dirty="0">
                <a:latin typeface="Times New Roman" pitchFamily="18" charset="0"/>
                <a:cs typeface="Times New Roman" pitchFamily="18" charset="0"/>
              </a:rPr>
              <a:t> </a:t>
            </a:r>
            <a:r>
              <a:rPr lang="en-GB" sz="2600" dirty="0" smtClean="0">
                <a:latin typeface="Times New Roman" pitchFamily="18" charset="0"/>
                <a:cs typeface="Times New Roman" pitchFamily="18" charset="0"/>
              </a:rPr>
              <a:t>     P(</a:t>
            </a:r>
            <a:r>
              <a:rPr lang="en-GB" sz="2600" i="1" dirty="0" smtClean="0">
                <a:latin typeface="Times New Roman" pitchFamily="18" charset="0"/>
                <a:cs typeface="Times New Roman" pitchFamily="18" charset="0"/>
              </a:rPr>
              <a:t>w</a:t>
            </a:r>
            <a:r>
              <a:rPr lang="en-GB" sz="2600" i="1" baseline="-25000" dirty="0" smtClean="0">
                <a:latin typeface="Times New Roman" pitchFamily="18" charset="0"/>
                <a:cs typeface="Times New Roman" pitchFamily="18" charset="0"/>
              </a:rPr>
              <a:t>1</a:t>
            </a:r>
            <a:r>
              <a:rPr lang="en-GB" sz="2600" dirty="0">
                <a:latin typeface="Times New Roman" pitchFamily="18" charset="0"/>
                <a:cs typeface="Times New Roman" pitchFamily="18" charset="0"/>
              </a:rPr>
              <a:t>, </a:t>
            </a:r>
            <a:r>
              <a:rPr lang="en-GB" sz="2600" i="1" dirty="0">
                <a:latin typeface="Times New Roman" pitchFamily="18" charset="0"/>
                <a:cs typeface="Times New Roman" pitchFamily="18" charset="0"/>
              </a:rPr>
              <a:t>w</a:t>
            </a:r>
            <a:r>
              <a:rPr lang="en-GB" sz="2600" i="1" baseline="-25000" dirty="0">
                <a:latin typeface="Times New Roman" pitchFamily="18" charset="0"/>
                <a:cs typeface="Times New Roman" pitchFamily="18" charset="0"/>
              </a:rPr>
              <a:t>2</a:t>
            </a:r>
            <a:r>
              <a:rPr lang="en-GB" sz="2600" dirty="0">
                <a:latin typeface="Times New Roman" pitchFamily="18" charset="0"/>
                <a:cs typeface="Times New Roman" pitchFamily="18" charset="0"/>
              </a:rPr>
              <a:t>, </a:t>
            </a:r>
            <a:r>
              <a:rPr lang="en-GB" sz="2600" i="1" dirty="0">
                <a:latin typeface="Times New Roman" pitchFamily="18" charset="0"/>
                <a:cs typeface="Times New Roman" pitchFamily="18" charset="0"/>
              </a:rPr>
              <a:t>w</a:t>
            </a:r>
            <a:r>
              <a:rPr lang="en-GB" sz="2600" i="1" baseline="-25000" dirty="0">
                <a:latin typeface="Times New Roman" pitchFamily="18" charset="0"/>
                <a:cs typeface="Times New Roman" pitchFamily="18" charset="0"/>
              </a:rPr>
              <a:t>3</a:t>
            </a:r>
            <a:r>
              <a:rPr lang="en-GB" sz="2600" dirty="0">
                <a:latin typeface="Times New Roman" pitchFamily="18" charset="0"/>
                <a:cs typeface="Times New Roman" pitchFamily="18" charset="0"/>
              </a:rPr>
              <a:t>,…., </a:t>
            </a:r>
            <a:r>
              <a:rPr lang="en-GB" sz="2600" i="1" dirty="0" err="1">
                <a:latin typeface="Times New Roman" pitchFamily="18" charset="0"/>
                <a:cs typeface="Times New Roman" pitchFamily="18" charset="0"/>
              </a:rPr>
              <a:t>w</a:t>
            </a:r>
            <a:r>
              <a:rPr lang="en-GB" sz="2600" i="1" baseline="-25000" dirty="0" err="1">
                <a:latin typeface="Times New Roman" pitchFamily="18" charset="0"/>
                <a:cs typeface="Times New Roman" pitchFamily="18" charset="0"/>
              </a:rPr>
              <a:t>n</a:t>
            </a:r>
            <a:r>
              <a:rPr lang="en-GB" sz="2600" dirty="0">
                <a:latin typeface="Times New Roman" pitchFamily="18" charset="0"/>
                <a:cs typeface="Times New Roman" pitchFamily="18" charset="0"/>
              </a:rPr>
              <a:t>) =P(</a:t>
            </a:r>
            <a:r>
              <a:rPr lang="en-GB" sz="2600" i="1" dirty="0">
                <a:latin typeface="Times New Roman" pitchFamily="18" charset="0"/>
                <a:cs typeface="Times New Roman" pitchFamily="18" charset="0"/>
              </a:rPr>
              <a:t>w</a:t>
            </a:r>
            <a:r>
              <a:rPr lang="en-GB" sz="2600" i="1" baseline="-25000" dirty="0">
                <a:latin typeface="Times New Roman" pitchFamily="18" charset="0"/>
                <a:cs typeface="Times New Roman" pitchFamily="18" charset="0"/>
              </a:rPr>
              <a:t>1</a:t>
            </a:r>
            <a:r>
              <a:rPr lang="en-GB" sz="2600" dirty="0">
                <a:latin typeface="Times New Roman" pitchFamily="18" charset="0"/>
                <a:cs typeface="Times New Roman" pitchFamily="18" charset="0"/>
              </a:rPr>
              <a:t>)*P(</a:t>
            </a:r>
            <a:r>
              <a:rPr lang="en-GB" sz="2600" i="1" dirty="0">
                <a:latin typeface="Times New Roman" pitchFamily="18" charset="0"/>
                <a:cs typeface="Times New Roman" pitchFamily="18" charset="0"/>
              </a:rPr>
              <a:t>w</a:t>
            </a:r>
            <a:r>
              <a:rPr lang="en-GB" sz="2600" i="1" baseline="-25000" dirty="0">
                <a:latin typeface="Times New Roman" pitchFamily="18" charset="0"/>
                <a:cs typeface="Times New Roman" pitchFamily="18" charset="0"/>
              </a:rPr>
              <a:t>2</a:t>
            </a:r>
            <a:r>
              <a:rPr lang="en-GB" sz="2600" dirty="0">
                <a:latin typeface="Times New Roman" pitchFamily="18" charset="0"/>
                <a:cs typeface="Times New Roman" pitchFamily="18" charset="0"/>
              </a:rPr>
              <a:t>|</a:t>
            </a:r>
            <a:r>
              <a:rPr lang="en-GB" sz="2600" i="1" dirty="0">
                <a:latin typeface="Times New Roman" pitchFamily="18" charset="0"/>
                <a:cs typeface="Times New Roman" pitchFamily="18" charset="0"/>
              </a:rPr>
              <a:t>w</a:t>
            </a:r>
            <a:r>
              <a:rPr lang="en-GB" sz="2600" i="1" baseline="-25000" dirty="0">
                <a:latin typeface="Times New Roman" pitchFamily="18" charset="0"/>
                <a:cs typeface="Times New Roman" pitchFamily="18" charset="0"/>
              </a:rPr>
              <a:t>1</a:t>
            </a:r>
            <a:r>
              <a:rPr lang="en-GB" sz="2600" dirty="0">
                <a:latin typeface="Times New Roman" pitchFamily="18" charset="0"/>
                <a:cs typeface="Times New Roman" pitchFamily="18" charset="0"/>
              </a:rPr>
              <a:t>)*P(</a:t>
            </a:r>
            <a:r>
              <a:rPr lang="en-GB" sz="2600" i="1" dirty="0">
                <a:latin typeface="Times New Roman" pitchFamily="18" charset="0"/>
                <a:cs typeface="Times New Roman" pitchFamily="18" charset="0"/>
              </a:rPr>
              <a:t>w</a:t>
            </a:r>
            <a:r>
              <a:rPr lang="en-GB" sz="2600" i="1" baseline="-25000" dirty="0">
                <a:latin typeface="Times New Roman" pitchFamily="18" charset="0"/>
                <a:cs typeface="Times New Roman" pitchFamily="18" charset="0"/>
              </a:rPr>
              <a:t>3</a:t>
            </a:r>
            <a:r>
              <a:rPr lang="en-GB" sz="2600" dirty="0">
                <a:latin typeface="Times New Roman" pitchFamily="18" charset="0"/>
                <a:cs typeface="Times New Roman" pitchFamily="18" charset="0"/>
              </a:rPr>
              <a:t>|</a:t>
            </a:r>
            <a:r>
              <a:rPr lang="en-GB" sz="2600" i="1" dirty="0">
                <a:latin typeface="Times New Roman" pitchFamily="18" charset="0"/>
                <a:cs typeface="Times New Roman" pitchFamily="18" charset="0"/>
              </a:rPr>
              <a:t>w</a:t>
            </a:r>
            <a:r>
              <a:rPr lang="en-GB" sz="2600" i="1" baseline="-25000" dirty="0">
                <a:latin typeface="Times New Roman" pitchFamily="18" charset="0"/>
                <a:cs typeface="Times New Roman" pitchFamily="18" charset="0"/>
              </a:rPr>
              <a:t>1</a:t>
            </a:r>
            <a:r>
              <a:rPr lang="en-GB" sz="2600" dirty="0">
                <a:latin typeface="Times New Roman" pitchFamily="18" charset="0"/>
                <a:cs typeface="Times New Roman" pitchFamily="18" charset="0"/>
              </a:rPr>
              <a:t>,</a:t>
            </a:r>
            <a:r>
              <a:rPr lang="en-GB" sz="2600" i="1" dirty="0">
                <a:latin typeface="Times New Roman" pitchFamily="18" charset="0"/>
                <a:cs typeface="Times New Roman" pitchFamily="18" charset="0"/>
              </a:rPr>
              <a:t> w</a:t>
            </a:r>
            <a:r>
              <a:rPr lang="en-GB" sz="2600" i="1" baseline="-25000" dirty="0">
                <a:latin typeface="Times New Roman" pitchFamily="18" charset="0"/>
                <a:cs typeface="Times New Roman" pitchFamily="18" charset="0"/>
              </a:rPr>
              <a:t>2</a:t>
            </a:r>
            <a:r>
              <a:rPr lang="en-GB" sz="2600" dirty="0">
                <a:latin typeface="Times New Roman" pitchFamily="18" charset="0"/>
                <a:cs typeface="Times New Roman" pitchFamily="18" charset="0"/>
              </a:rPr>
              <a:t>)*…*P(</a:t>
            </a:r>
            <a:r>
              <a:rPr lang="en-GB" sz="2600" i="1" dirty="0" err="1">
                <a:latin typeface="Times New Roman" pitchFamily="18" charset="0"/>
                <a:cs typeface="Times New Roman" pitchFamily="18" charset="0"/>
              </a:rPr>
              <a:t>w</a:t>
            </a:r>
            <a:r>
              <a:rPr lang="en-GB" sz="2600" i="1" baseline="-25000" dirty="0" err="1">
                <a:latin typeface="Times New Roman" pitchFamily="18" charset="0"/>
                <a:cs typeface="Times New Roman" pitchFamily="18" charset="0"/>
              </a:rPr>
              <a:t>n</a:t>
            </a:r>
            <a:r>
              <a:rPr lang="en-GB" sz="2600" dirty="0">
                <a:latin typeface="Times New Roman" pitchFamily="18" charset="0"/>
                <a:cs typeface="Times New Roman" pitchFamily="18" charset="0"/>
              </a:rPr>
              <a:t> | </a:t>
            </a:r>
            <a:r>
              <a:rPr lang="en-GB" sz="2600" i="1" dirty="0">
                <a:latin typeface="Times New Roman" pitchFamily="18" charset="0"/>
                <a:cs typeface="Times New Roman" pitchFamily="18" charset="0"/>
              </a:rPr>
              <a:t>w</a:t>
            </a:r>
            <a:r>
              <a:rPr lang="en-GB" sz="2600" i="1" baseline="-25000" dirty="0">
                <a:latin typeface="Times New Roman" pitchFamily="18" charset="0"/>
                <a:cs typeface="Times New Roman" pitchFamily="18" charset="0"/>
              </a:rPr>
              <a:t>1</a:t>
            </a:r>
            <a:r>
              <a:rPr lang="en-GB" sz="2600" dirty="0">
                <a:latin typeface="Times New Roman" pitchFamily="18" charset="0"/>
                <a:cs typeface="Times New Roman" pitchFamily="18" charset="0"/>
              </a:rPr>
              <a:t>,</a:t>
            </a:r>
            <a:r>
              <a:rPr lang="en-GB" sz="2600" i="1" dirty="0">
                <a:latin typeface="Times New Roman" pitchFamily="18" charset="0"/>
                <a:cs typeface="Times New Roman" pitchFamily="18" charset="0"/>
              </a:rPr>
              <a:t> w</a:t>
            </a:r>
            <a:r>
              <a:rPr lang="en-GB" sz="2600" i="1" baseline="-25000" dirty="0">
                <a:latin typeface="Times New Roman" pitchFamily="18" charset="0"/>
                <a:cs typeface="Times New Roman" pitchFamily="18" charset="0"/>
              </a:rPr>
              <a:t>2</a:t>
            </a:r>
            <a:r>
              <a:rPr lang="en-GB" sz="2600" dirty="0">
                <a:latin typeface="Times New Roman" pitchFamily="18" charset="0"/>
                <a:cs typeface="Times New Roman" pitchFamily="18" charset="0"/>
              </a:rPr>
              <a:t>,</a:t>
            </a:r>
            <a:r>
              <a:rPr lang="en-GB" sz="2600" i="1" dirty="0">
                <a:latin typeface="Times New Roman" pitchFamily="18" charset="0"/>
                <a:cs typeface="Times New Roman" pitchFamily="18" charset="0"/>
              </a:rPr>
              <a:t> w</a:t>
            </a:r>
            <a:r>
              <a:rPr lang="en-GB" sz="2600" i="1" baseline="-25000" dirty="0">
                <a:latin typeface="Times New Roman" pitchFamily="18" charset="0"/>
                <a:cs typeface="Times New Roman" pitchFamily="18" charset="0"/>
              </a:rPr>
              <a:t>3</a:t>
            </a:r>
            <a:r>
              <a:rPr lang="en-GB" sz="2600" dirty="0">
                <a:latin typeface="Times New Roman" pitchFamily="18" charset="0"/>
                <a:cs typeface="Times New Roman" pitchFamily="18" charset="0"/>
              </a:rPr>
              <a:t>,….., </a:t>
            </a:r>
            <a:r>
              <a:rPr lang="en-GB" sz="2600" i="1" dirty="0" err="1">
                <a:latin typeface="Times New Roman" pitchFamily="18" charset="0"/>
                <a:cs typeface="Times New Roman" pitchFamily="18" charset="0"/>
              </a:rPr>
              <a:t>w</a:t>
            </a:r>
            <a:r>
              <a:rPr lang="en-GB" sz="2600" i="1" baseline="-25000" dirty="0" err="1">
                <a:latin typeface="Times New Roman" pitchFamily="18" charset="0"/>
                <a:cs typeface="Times New Roman" pitchFamily="18" charset="0"/>
              </a:rPr>
              <a:t>n</a:t>
            </a:r>
            <a:r>
              <a:rPr lang="en-GB" sz="2600" dirty="0">
                <a:latin typeface="Times New Roman" pitchFamily="18" charset="0"/>
                <a:cs typeface="Times New Roman" pitchFamily="18" charset="0"/>
              </a:rPr>
              <a:t>) </a:t>
            </a:r>
            <a:endParaRPr lang="en-GB" sz="2600" dirty="0" smtClean="0">
              <a:latin typeface="Times New Roman" pitchFamily="18" charset="0"/>
              <a:cs typeface="Times New Roman" pitchFamily="18" charset="0"/>
            </a:endParaRPr>
          </a:p>
          <a:p>
            <a:pPr marL="0" indent="0">
              <a:buNone/>
            </a:pPr>
            <a:r>
              <a:rPr lang="en-GB" sz="2600" dirty="0">
                <a:latin typeface="Times New Roman" pitchFamily="18" charset="0"/>
                <a:cs typeface="Times New Roman" pitchFamily="18" charset="0"/>
              </a:rPr>
              <a:t> </a:t>
            </a:r>
            <a:r>
              <a:rPr lang="en-GB" sz="2600" dirty="0" smtClean="0">
                <a:latin typeface="Times New Roman" pitchFamily="18" charset="0"/>
                <a:cs typeface="Times New Roman" pitchFamily="18" charset="0"/>
              </a:rPr>
              <a:t>     which </a:t>
            </a:r>
            <a:r>
              <a:rPr lang="en-GB" sz="2600" dirty="0">
                <a:latin typeface="Times New Roman" pitchFamily="18" charset="0"/>
                <a:cs typeface="Times New Roman" pitchFamily="18" charset="0"/>
              </a:rPr>
              <a:t>is called the probability of chain </a:t>
            </a:r>
            <a:r>
              <a:rPr lang="en-GB" sz="2600" dirty="0" smtClean="0">
                <a:latin typeface="Times New Roman" pitchFamily="18" charset="0"/>
                <a:cs typeface="Times New Roman" pitchFamily="18" charset="0"/>
              </a:rPr>
              <a:t>rule</a:t>
            </a:r>
            <a:endParaRPr lang="en-US" sz="2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B33EB8A-CBE6-4388-AD79-CE6F94EE9ED7}" type="slidenum">
              <a:rPr lang="en-US" smtClean="0"/>
              <a:t>8</a:t>
            </a:fld>
            <a:endParaRPr lang="en-US"/>
          </a:p>
        </p:txBody>
      </p:sp>
    </p:spTree>
    <p:extLst>
      <p:ext uri="{BB962C8B-B14F-4D97-AF65-F5344CB8AC3E}">
        <p14:creationId xmlns:p14="http://schemas.microsoft.com/office/powerpoint/2010/main" val="3268224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itchFamily="18" charset="0"/>
                <a:cs typeface="Times New Roman" pitchFamily="18" charset="0"/>
              </a:rPr>
              <a:t>Introduction</a:t>
            </a:r>
            <a:endParaRPr lang="en-US" dirty="0"/>
          </a:p>
        </p:txBody>
      </p:sp>
      <p:sp>
        <p:nvSpPr>
          <p:cNvPr id="4" name="Slide Number Placeholder 3"/>
          <p:cNvSpPr>
            <a:spLocks noGrp="1"/>
          </p:cNvSpPr>
          <p:nvPr>
            <p:ph type="sldNum" sz="quarter" idx="12"/>
          </p:nvPr>
        </p:nvSpPr>
        <p:spPr/>
        <p:txBody>
          <a:bodyPr/>
          <a:lstStyle/>
          <a:p>
            <a:fld id="{FB33EB8A-CBE6-4388-AD79-CE6F94EE9ED7}" type="slidenum">
              <a:rPr lang="en-US" smtClean="0"/>
              <a:t>9</a:t>
            </a:fld>
            <a:endParaRPr lang="en-US"/>
          </a:p>
        </p:txBody>
      </p:sp>
      <p:sp>
        <p:nvSpPr>
          <p:cNvPr id="10" name="Rectangle 6"/>
          <p:cNvSpPr>
            <a:spLocks noChangeArrowheads="1"/>
          </p:cNvSpPr>
          <p:nvPr/>
        </p:nvSpPr>
        <p:spPr bwMode="auto">
          <a:xfrm>
            <a:off x="3201988" y="39100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Content Placeholder 2"/>
          <p:cNvSpPr>
            <a:spLocks noGrp="1"/>
          </p:cNvSpPr>
          <p:nvPr>
            <p:ph idx="1"/>
          </p:nvPr>
        </p:nvSpPr>
        <p:spPr>
          <a:xfrm>
            <a:off x="268014" y="1844565"/>
            <a:ext cx="11682247" cy="4729655"/>
          </a:xfrm>
        </p:spPr>
        <p:txBody>
          <a:bodyPr>
            <a:noAutofit/>
          </a:bodyPr>
          <a:lstStyle/>
          <a:p>
            <a:pPr marL="457200" indent="-457200"/>
            <a:r>
              <a:rPr lang="en-GB" sz="2600" b="1" dirty="0">
                <a:latin typeface="Times New Roman" pitchFamily="18" charset="0"/>
                <a:cs typeface="Times New Roman" pitchFamily="18" charset="0"/>
              </a:rPr>
              <a:t>HMM</a:t>
            </a:r>
            <a:r>
              <a:rPr lang="en-GB" sz="2600" dirty="0">
                <a:latin typeface="Times New Roman" pitchFamily="18" charset="0"/>
                <a:cs typeface="Times New Roman" pitchFamily="18" charset="0"/>
              </a:rPr>
              <a:t> is used to compute the probability of a certain word,  and there is no need to consider all the previous words from the beginning of the </a:t>
            </a:r>
            <a:r>
              <a:rPr lang="en-GB" sz="2600" dirty="0" smtClean="0">
                <a:latin typeface="Times New Roman" pitchFamily="18" charset="0"/>
                <a:cs typeface="Times New Roman" pitchFamily="18" charset="0"/>
              </a:rPr>
              <a:t>sentence.</a:t>
            </a:r>
          </a:p>
          <a:p>
            <a:pPr marL="457200" indent="-457200"/>
            <a:endParaRPr lang="en-GB" sz="2600" dirty="0" smtClean="0">
              <a:latin typeface="Times New Roman" pitchFamily="18" charset="0"/>
              <a:cs typeface="Times New Roman" pitchFamily="18" charset="0"/>
            </a:endParaRPr>
          </a:p>
          <a:p>
            <a:pPr marL="457200" indent="-457200"/>
            <a:r>
              <a:rPr lang="en-GB" sz="2600" b="1" dirty="0" smtClean="0">
                <a:latin typeface="Times New Roman" pitchFamily="18" charset="0"/>
                <a:cs typeface="Times New Roman" pitchFamily="18" charset="0"/>
              </a:rPr>
              <a:t>Bigram(</a:t>
            </a:r>
            <a:r>
              <a:rPr lang="en-GB" sz="2600" dirty="0" smtClean="0">
                <a:latin typeface="Times New Roman" pitchFamily="18" charset="0"/>
                <a:cs typeface="Times New Roman" pitchFamily="18" charset="0"/>
              </a:rPr>
              <a:t>first </a:t>
            </a:r>
            <a:r>
              <a:rPr lang="en-GB" sz="2600" dirty="0">
                <a:latin typeface="Times New Roman" pitchFamily="18" charset="0"/>
                <a:cs typeface="Times New Roman" pitchFamily="18" charset="0"/>
              </a:rPr>
              <a:t>order Markov </a:t>
            </a:r>
            <a:r>
              <a:rPr lang="en-GB" sz="2600" dirty="0" smtClean="0">
                <a:latin typeface="Times New Roman" pitchFamily="18" charset="0"/>
                <a:cs typeface="Times New Roman" pitchFamily="18" charset="0"/>
              </a:rPr>
              <a:t>model) where </a:t>
            </a:r>
            <a:r>
              <a:rPr lang="en-GB" sz="2600" dirty="0">
                <a:latin typeface="Times New Roman" pitchFamily="18" charset="0"/>
                <a:cs typeface="Times New Roman" pitchFamily="18" charset="0"/>
              </a:rPr>
              <a:t>the probability of word </a:t>
            </a:r>
            <a:r>
              <a:rPr lang="en-GB" sz="2600" i="1" dirty="0">
                <a:latin typeface="Times New Roman" pitchFamily="18" charset="0"/>
                <a:cs typeface="Times New Roman" pitchFamily="18" charset="0"/>
              </a:rPr>
              <a:t>N</a:t>
            </a:r>
            <a:r>
              <a:rPr lang="en-GB" sz="2600" dirty="0">
                <a:latin typeface="Times New Roman" pitchFamily="18" charset="0"/>
                <a:cs typeface="Times New Roman" pitchFamily="18" charset="0"/>
              </a:rPr>
              <a:t> depends on the probability of word </a:t>
            </a:r>
            <a:r>
              <a:rPr lang="en-GB" sz="2600" i="1" dirty="0" smtClean="0">
                <a:latin typeface="Times New Roman" pitchFamily="18" charset="0"/>
                <a:cs typeface="Times New Roman" pitchFamily="18" charset="0"/>
              </a:rPr>
              <a:t>N-</a:t>
            </a:r>
            <a:r>
              <a:rPr lang="en-GB" sz="2600" dirty="0" smtClean="0">
                <a:latin typeface="Times New Roman" pitchFamily="18" charset="0"/>
                <a:cs typeface="Times New Roman" pitchFamily="18" charset="0"/>
              </a:rPr>
              <a:t>1</a:t>
            </a:r>
            <a:r>
              <a:rPr lang="en-GB" sz="2600" baseline="30000" dirty="0">
                <a:latin typeface="Times New Roman" pitchFamily="18" charset="0"/>
                <a:cs typeface="Times New Roman" pitchFamily="18" charset="0"/>
              </a:rPr>
              <a:t>*</a:t>
            </a:r>
            <a:r>
              <a:rPr lang="en-GB" sz="2600" dirty="0" smtClean="0">
                <a:latin typeface="Times New Roman" pitchFamily="18" charset="0"/>
                <a:cs typeface="Times New Roman" pitchFamily="18" charset="0"/>
              </a:rPr>
              <a:t>.</a:t>
            </a:r>
          </a:p>
          <a:p>
            <a:pPr marL="457200" indent="-457200"/>
            <a:endParaRPr lang="en-GB" sz="2600" dirty="0" smtClean="0">
              <a:latin typeface="Times New Roman" pitchFamily="18" charset="0"/>
              <a:cs typeface="Times New Roman" pitchFamily="18" charset="0"/>
            </a:endParaRPr>
          </a:p>
          <a:p>
            <a:pPr marL="457200" indent="-457200"/>
            <a:r>
              <a:rPr lang="en-GB" sz="2600" b="1" dirty="0" smtClean="0">
                <a:latin typeface="Times New Roman" pitchFamily="18" charset="0"/>
                <a:cs typeface="Times New Roman" pitchFamily="18" charset="0"/>
              </a:rPr>
              <a:t>Trigram(</a:t>
            </a:r>
            <a:r>
              <a:rPr lang="en-GB" sz="2600" dirty="0">
                <a:latin typeface="Times New Roman" pitchFamily="18" charset="0"/>
                <a:cs typeface="Times New Roman" pitchFamily="18" charset="0"/>
              </a:rPr>
              <a:t>second order Markov model</a:t>
            </a:r>
            <a:r>
              <a:rPr lang="en-GB" sz="2600" b="1" dirty="0" smtClean="0">
                <a:latin typeface="Times New Roman" pitchFamily="18" charset="0"/>
                <a:cs typeface="Times New Roman" pitchFamily="18" charset="0"/>
              </a:rPr>
              <a:t>) </a:t>
            </a:r>
            <a:r>
              <a:rPr lang="en-GB" sz="2600" dirty="0">
                <a:latin typeface="Times New Roman" pitchFamily="18" charset="0"/>
                <a:cs typeface="Times New Roman" pitchFamily="18" charset="0"/>
              </a:rPr>
              <a:t>where the probability of word </a:t>
            </a:r>
            <a:r>
              <a:rPr lang="en-GB" sz="2600" i="1" dirty="0">
                <a:latin typeface="Times New Roman" pitchFamily="18" charset="0"/>
                <a:cs typeface="Times New Roman" pitchFamily="18" charset="0"/>
              </a:rPr>
              <a:t>N</a:t>
            </a:r>
            <a:r>
              <a:rPr lang="en-GB" sz="2600" dirty="0">
                <a:latin typeface="Times New Roman" pitchFamily="18" charset="0"/>
                <a:cs typeface="Times New Roman" pitchFamily="18" charset="0"/>
              </a:rPr>
              <a:t> depends on the probability of word </a:t>
            </a:r>
            <a:r>
              <a:rPr lang="en-GB" sz="2600" i="1" dirty="0">
                <a:latin typeface="Times New Roman" pitchFamily="18" charset="0"/>
                <a:cs typeface="Times New Roman" pitchFamily="18" charset="0"/>
              </a:rPr>
              <a:t>N-1</a:t>
            </a:r>
            <a:r>
              <a:rPr lang="en-GB" sz="2600" dirty="0">
                <a:latin typeface="Times New Roman" pitchFamily="18" charset="0"/>
                <a:cs typeface="Times New Roman" pitchFamily="18" charset="0"/>
              </a:rPr>
              <a:t> and word </a:t>
            </a:r>
            <a:r>
              <a:rPr lang="en-GB" sz="2600" i="1" dirty="0" smtClean="0">
                <a:latin typeface="Times New Roman" pitchFamily="18" charset="0"/>
                <a:cs typeface="Times New Roman" pitchFamily="18" charset="0"/>
              </a:rPr>
              <a:t>N-2</a:t>
            </a:r>
            <a:r>
              <a:rPr lang="en-GB" sz="2600" i="1" baseline="30000" dirty="0" smtClean="0">
                <a:latin typeface="Times New Roman" pitchFamily="18" charset="0"/>
                <a:cs typeface="Times New Roman" pitchFamily="18" charset="0"/>
              </a:rPr>
              <a:t>**</a:t>
            </a:r>
            <a:r>
              <a:rPr lang="en-GB" sz="2600" i="1" dirty="0" smtClean="0">
                <a:latin typeface="Times New Roman" pitchFamily="18" charset="0"/>
                <a:cs typeface="Times New Roman" pitchFamily="18" charset="0"/>
              </a:rPr>
              <a:t>.</a:t>
            </a:r>
          </a:p>
          <a:p>
            <a:pPr marL="457200" indent="-457200"/>
            <a:endParaRPr lang="en-GB" sz="2600" dirty="0">
              <a:latin typeface="Times New Roman" pitchFamily="18" charset="0"/>
              <a:cs typeface="Times New Roman" pitchFamily="18" charset="0"/>
            </a:endParaRPr>
          </a:p>
        </p:txBody>
      </p:sp>
      <p:sp>
        <p:nvSpPr>
          <p:cNvPr id="3" name="Rectangle 2"/>
          <p:cNvSpPr/>
          <p:nvPr/>
        </p:nvSpPr>
        <p:spPr>
          <a:xfrm>
            <a:off x="343179" y="6154263"/>
            <a:ext cx="11496729" cy="584775"/>
          </a:xfrm>
          <a:prstGeom prst="rect">
            <a:avLst/>
          </a:prstGeom>
        </p:spPr>
        <p:txBody>
          <a:bodyPr wrap="square">
            <a:spAutoFit/>
          </a:bodyPr>
          <a:lstStyle/>
          <a:p>
            <a:pPr lvl="0" algn="just"/>
            <a:r>
              <a:rPr lang="en-US" dirty="0"/>
              <a:t>* </a:t>
            </a:r>
            <a:r>
              <a:rPr lang="en-US" sz="1400" dirty="0" err="1"/>
              <a:t>Jurafsky</a:t>
            </a:r>
            <a:r>
              <a:rPr lang="en-US" sz="1400" dirty="0"/>
              <a:t> D., Martin H, Speech and Language Processing. Copyright c 2016. All rights reserved. Draft of        November 7, 2016.</a:t>
            </a:r>
          </a:p>
          <a:p>
            <a:pPr lvl="0" algn="just"/>
            <a:r>
              <a:rPr lang="en-US" sz="1400" dirty="0"/>
              <a:t>**Al-</a:t>
            </a:r>
            <a:r>
              <a:rPr lang="en-US" sz="1400" dirty="0" err="1"/>
              <a:t>Anziand</a:t>
            </a:r>
            <a:r>
              <a:rPr lang="en-US" sz="1400" dirty="0"/>
              <a:t> F., </a:t>
            </a:r>
            <a:r>
              <a:rPr lang="en-US" sz="1400" dirty="0" err="1"/>
              <a:t>AbuZeina</a:t>
            </a:r>
            <a:r>
              <a:rPr lang="en-US" sz="1400" dirty="0"/>
              <a:t> D., A SURVEY OF MARKOV CHAIN MODELS IN  LINGUISTICS APPLICATIONS, 10.5121/csit.2016.61305</a:t>
            </a:r>
          </a:p>
        </p:txBody>
      </p:sp>
    </p:spTree>
    <p:extLst>
      <p:ext uri="{BB962C8B-B14F-4D97-AF65-F5344CB8AC3E}">
        <p14:creationId xmlns:p14="http://schemas.microsoft.com/office/powerpoint/2010/main" val="2439797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PSUT2">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PSUT Helvetica">
      <a:majorFont>
        <a:latin typeface="Helvetica 95 Black"/>
        <a:ea typeface=""/>
        <a:cs typeface=""/>
      </a:majorFont>
      <a:minorFont>
        <a:latin typeface="Helvetica 45 Light"/>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PSUT2.potx" id="{BFE0CD8F-1E85-4B14-BA79-87D61980D3A3}" vid="{E6F961A8-CB2E-4C63-8168-DBB1ACFEC2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PSUT2</Template>
  <TotalTime>595</TotalTime>
  <Words>1508</Words>
  <Application>Microsoft Office PowerPoint</Application>
  <PresentationFormat>Custom</PresentationFormat>
  <Paragraphs>302</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PSUT2</vt:lpstr>
      <vt:lpstr>The Use of Hidden Markov Model in Natural Arabic Language Processing: A Survey </vt:lpstr>
      <vt:lpstr>About the Presenter</vt:lpstr>
      <vt:lpstr>Agenda</vt:lpstr>
      <vt:lpstr>Introduction</vt:lpstr>
      <vt:lpstr>Introduction</vt:lpstr>
      <vt:lpstr>Introduction</vt:lpstr>
      <vt:lpstr>Introduction</vt:lpstr>
      <vt:lpstr>Introduction</vt:lpstr>
      <vt:lpstr>Introduction</vt:lpstr>
      <vt:lpstr>Introduction</vt:lpstr>
      <vt:lpstr>Introduction</vt:lpstr>
      <vt:lpstr>Introduction</vt:lpstr>
      <vt:lpstr>Contribution</vt:lpstr>
      <vt:lpstr>Applications</vt:lpstr>
      <vt:lpstr>Applications</vt:lpstr>
      <vt:lpstr>Applications</vt:lpstr>
      <vt:lpstr>Applications</vt:lpstr>
      <vt:lpstr>Applications</vt:lpstr>
      <vt:lpstr>Applications</vt:lpstr>
      <vt:lpstr>Applications</vt:lpstr>
      <vt:lpstr>Applications</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Hidden Markov Model in Natural ARABIC Language Processing: a survey</dc:title>
  <dc:creator>AdminHP-262</dc:creator>
  <cp:lastModifiedBy>AdminHP-262</cp:lastModifiedBy>
  <cp:revision>71</cp:revision>
  <dcterms:created xsi:type="dcterms:W3CDTF">2017-09-03T12:57:26Z</dcterms:created>
  <dcterms:modified xsi:type="dcterms:W3CDTF">2017-10-29T19:58:43Z</dcterms:modified>
</cp:coreProperties>
</file>